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56" r:id="rId2"/>
    <p:sldId id="257" r:id="rId3"/>
    <p:sldId id="513" r:id="rId4"/>
    <p:sldId id="515" r:id="rId5"/>
    <p:sldId id="496" r:id="rId6"/>
    <p:sldId id="503" r:id="rId7"/>
    <p:sldId id="531" r:id="rId8"/>
    <p:sldId id="501" r:id="rId9"/>
    <p:sldId id="499" r:id="rId10"/>
    <p:sldId id="502" r:id="rId11"/>
    <p:sldId id="530" r:id="rId12"/>
    <p:sldId id="524" r:id="rId13"/>
    <p:sldId id="532" r:id="rId14"/>
    <p:sldId id="534" r:id="rId15"/>
    <p:sldId id="537" r:id="rId16"/>
    <p:sldId id="536" r:id="rId17"/>
    <p:sldId id="538" r:id="rId18"/>
    <p:sldId id="498" r:id="rId19"/>
    <p:sldId id="517" r:id="rId20"/>
    <p:sldId id="521" r:id="rId21"/>
    <p:sldId id="522" r:id="rId22"/>
    <p:sldId id="360" r:id="rId23"/>
  </p:sldIdLst>
  <p:sldSz cx="12192000" cy="6858000"/>
  <p:notesSz cx="6877050" cy="100028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3"/>
    <a:srgbClr val="FFFFC1"/>
    <a:srgbClr val="D6A300"/>
    <a:srgbClr val="C85C12"/>
    <a:srgbClr val="BC8F00"/>
    <a:srgbClr val="CC0099"/>
    <a:srgbClr val="FF99CC"/>
    <a:srgbClr val="D2DEEF"/>
    <a:srgbClr val="FEB819"/>
    <a:srgbClr val="0C5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4653" autoAdjust="0"/>
  </p:normalViewPr>
  <p:slideViewPr>
    <p:cSldViewPr snapToGrid="0">
      <p:cViewPr varScale="1">
        <p:scale>
          <a:sx n="116" d="100"/>
          <a:sy n="116" d="100"/>
        </p:scale>
        <p:origin x="696" y="1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52617-98C7-4171-A947-21E624F7FB3F}"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s-PE"/>
        </a:p>
      </dgm:t>
    </dgm:pt>
    <dgm:pt modelId="{ABF4A041-53A0-4B5E-97C8-671852FCB1DA}">
      <dgm:prSet phldrT="[Texto]" custT="1"/>
      <dgm:spPr>
        <a:solidFill>
          <a:srgbClr val="C85C12"/>
        </a:solidFill>
      </dgm:spPr>
      <dgm:t>
        <a:bodyPr/>
        <a:lstStyle/>
        <a:p>
          <a:r>
            <a:rPr lang="es-PE" sz="2400" b="1" dirty="0"/>
            <a:t>El Minedu regula la incorporación al RIE de las IIEE existentes.</a:t>
          </a:r>
        </a:p>
      </dgm:t>
    </dgm:pt>
    <dgm:pt modelId="{A24416D7-EAA1-46BD-A190-987D135B8720}" type="parTrans" cxnId="{86EEAC46-25F6-4884-93BF-66B700066B32}">
      <dgm:prSet/>
      <dgm:spPr/>
      <dgm:t>
        <a:bodyPr/>
        <a:lstStyle/>
        <a:p>
          <a:endParaRPr lang="es-PE" sz="2400"/>
        </a:p>
      </dgm:t>
    </dgm:pt>
    <dgm:pt modelId="{5F9DB47C-FD6C-4FC2-A1A0-94DC7327B3F6}" type="sibTrans" cxnId="{86EEAC46-25F6-4884-93BF-66B700066B32}">
      <dgm:prSet/>
      <dgm:spPr/>
      <dgm:t>
        <a:bodyPr/>
        <a:lstStyle/>
        <a:p>
          <a:endParaRPr lang="es-PE" sz="2400"/>
        </a:p>
      </dgm:t>
    </dgm:pt>
    <dgm:pt modelId="{95E3DFDF-B1FB-4F90-A8AA-E68AD574F2F8}">
      <dgm:prSet phldrT="[Texto]" custT="1"/>
      <dgm:spPr/>
      <dgm:t>
        <a:bodyPr/>
        <a:lstStyle/>
        <a:p>
          <a:r>
            <a:rPr lang="es-PE" sz="2400" b="1" dirty="0"/>
            <a:t>Garantizar la conservación de la información del “Padrón de IIEE y Programas Educativos”</a:t>
          </a:r>
        </a:p>
      </dgm:t>
    </dgm:pt>
    <dgm:pt modelId="{48B25777-03A0-48B0-BF9A-E7D348F74D1A}" type="parTrans" cxnId="{03082308-90C7-4954-95A5-1580E80275EA}">
      <dgm:prSet/>
      <dgm:spPr/>
      <dgm:t>
        <a:bodyPr/>
        <a:lstStyle/>
        <a:p>
          <a:endParaRPr lang="es-PE" sz="2400"/>
        </a:p>
      </dgm:t>
    </dgm:pt>
    <dgm:pt modelId="{86B07DA8-1766-468E-9967-6615696961DB}" type="sibTrans" cxnId="{03082308-90C7-4954-95A5-1580E80275EA}">
      <dgm:prSet/>
      <dgm:spPr/>
      <dgm:t>
        <a:bodyPr/>
        <a:lstStyle/>
        <a:p>
          <a:endParaRPr lang="es-PE" sz="2400"/>
        </a:p>
      </dgm:t>
    </dgm:pt>
    <dgm:pt modelId="{2BA31EF5-472F-48C5-B962-7F56A22481BC}">
      <dgm:prSet phldrT="[Texto]" custT="1"/>
      <dgm:spPr>
        <a:solidFill>
          <a:schemeClr val="bg1">
            <a:lumMod val="50000"/>
          </a:schemeClr>
        </a:solidFill>
      </dgm:spPr>
      <dgm:t>
        <a:bodyPr/>
        <a:lstStyle/>
        <a:p>
          <a:r>
            <a:rPr lang="es-PE" sz="2400" b="1" dirty="0"/>
            <a:t>Se basa en los listados enviados por las DRE/GRE.</a:t>
          </a:r>
        </a:p>
      </dgm:t>
    </dgm:pt>
    <dgm:pt modelId="{10EBFB76-4CA0-4DA7-9BFB-9340418395C6}" type="parTrans" cxnId="{431456C2-8436-4E78-88BA-D59A161E51F8}">
      <dgm:prSet/>
      <dgm:spPr/>
      <dgm:t>
        <a:bodyPr/>
        <a:lstStyle/>
        <a:p>
          <a:endParaRPr lang="es-PE" sz="2400"/>
        </a:p>
      </dgm:t>
    </dgm:pt>
    <dgm:pt modelId="{19C29531-0FEA-4A16-A62A-4FCEDA7A3401}" type="sibTrans" cxnId="{431456C2-8436-4E78-88BA-D59A161E51F8}">
      <dgm:prSet/>
      <dgm:spPr/>
      <dgm:t>
        <a:bodyPr/>
        <a:lstStyle/>
        <a:p>
          <a:endParaRPr lang="es-PE" sz="2400"/>
        </a:p>
      </dgm:t>
    </dgm:pt>
    <dgm:pt modelId="{1231BFF6-4232-4838-AE8B-9364AD8424FB}">
      <dgm:prSet phldrT="[Texto]" custT="1"/>
      <dgm:spPr>
        <a:solidFill>
          <a:srgbClr val="D6A300"/>
        </a:solidFill>
      </dgm:spPr>
      <dgm:t>
        <a:bodyPr/>
        <a:lstStyle/>
        <a:p>
          <a:r>
            <a:rPr lang="es-PE" sz="2400" b="1" dirty="0"/>
            <a:t>La UE formula las disposiciones necesarias para la adecuada operatividad del RIE</a:t>
          </a:r>
        </a:p>
      </dgm:t>
    </dgm:pt>
    <dgm:pt modelId="{C4591EA0-A984-46B9-899D-B642BE9CB93E}" type="parTrans" cxnId="{6BE556A9-C8F8-40C2-A9D5-0F979DEA184E}">
      <dgm:prSet/>
      <dgm:spPr/>
      <dgm:t>
        <a:bodyPr/>
        <a:lstStyle/>
        <a:p>
          <a:endParaRPr lang="es-PE" sz="2400"/>
        </a:p>
      </dgm:t>
    </dgm:pt>
    <dgm:pt modelId="{98F082F9-F647-4DA2-92A2-A7AB0EDD2636}" type="sibTrans" cxnId="{6BE556A9-C8F8-40C2-A9D5-0F979DEA184E}">
      <dgm:prSet/>
      <dgm:spPr/>
      <dgm:t>
        <a:bodyPr/>
        <a:lstStyle/>
        <a:p>
          <a:endParaRPr lang="es-PE" sz="2400"/>
        </a:p>
      </dgm:t>
    </dgm:pt>
    <dgm:pt modelId="{AE481A37-950D-4524-A1DD-9C591263DF1D}" type="pres">
      <dgm:prSet presAssocID="{D5052617-98C7-4171-A947-21E624F7FB3F}" presName="cycle" presStyleCnt="0">
        <dgm:presLayoutVars>
          <dgm:dir/>
          <dgm:resizeHandles val="exact"/>
        </dgm:presLayoutVars>
      </dgm:prSet>
      <dgm:spPr/>
      <dgm:t>
        <a:bodyPr/>
        <a:lstStyle/>
        <a:p>
          <a:endParaRPr lang="es-PE"/>
        </a:p>
      </dgm:t>
    </dgm:pt>
    <dgm:pt modelId="{AB83DF5D-0E3C-4850-91B9-41522D6051DC}" type="pres">
      <dgm:prSet presAssocID="{ABF4A041-53A0-4B5E-97C8-671852FCB1DA}" presName="node" presStyleLbl="node1" presStyleIdx="0" presStyleCnt="4" custScaleX="202785" custScaleY="192560">
        <dgm:presLayoutVars>
          <dgm:bulletEnabled val="1"/>
        </dgm:presLayoutVars>
      </dgm:prSet>
      <dgm:spPr/>
      <dgm:t>
        <a:bodyPr/>
        <a:lstStyle/>
        <a:p>
          <a:endParaRPr lang="es-PE"/>
        </a:p>
      </dgm:t>
    </dgm:pt>
    <dgm:pt modelId="{63217A92-00AC-4E4B-A4BC-EA5CD3F59D3A}" type="pres">
      <dgm:prSet presAssocID="{ABF4A041-53A0-4B5E-97C8-671852FCB1DA}" presName="spNode" presStyleCnt="0"/>
      <dgm:spPr/>
    </dgm:pt>
    <dgm:pt modelId="{F3DE3817-4A11-4598-85D8-E71648C10E65}" type="pres">
      <dgm:prSet presAssocID="{5F9DB47C-FD6C-4FC2-A1A0-94DC7327B3F6}" presName="sibTrans" presStyleLbl="sibTrans1D1" presStyleIdx="0" presStyleCnt="4"/>
      <dgm:spPr/>
      <dgm:t>
        <a:bodyPr/>
        <a:lstStyle/>
        <a:p>
          <a:endParaRPr lang="es-PE"/>
        </a:p>
      </dgm:t>
    </dgm:pt>
    <dgm:pt modelId="{9C0D7385-A1E0-4896-BB14-53FC3A6D26F7}" type="pres">
      <dgm:prSet presAssocID="{2BA31EF5-472F-48C5-B962-7F56A22481BC}" presName="node" presStyleLbl="node1" presStyleIdx="1" presStyleCnt="4" custScaleX="202785" custScaleY="192560">
        <dgm:presLayoutVars>
          <dgm:bulletEnabled val="1"/>
        </dgm:presLayoutVars>
      </dgm:prSet>
      <dgm:spPr/>
      <dgm:t>
        <a:bodyPr/>
        <a:lstStyle/>
        <a:p>
          <a:endParaRPr lang="es-PE"/>
        </a:p>
      </dgm:t>
    </dgm:pt>
    <dgm:pt modelId="{114CD89B-FEDF-458B-9839-85130318F368}" type="pres">
      <dgm:prSet presAssocID="{2BA31EF5-472F-48C5-B962-7F56A22481BC}" presName="spNode" presStyleCnt="0"/>
      <dgm:spPr/>
    </dgm:pt>
    <dgm:pt modelId="{ECDF3BE1-A669-4ABD-8C5F-F56261226944}" type="pres">
      <dgm:prSet presAssocID="{19C29531-0FEA-4A16-A62A-4FCEDA7A3401}" presName="sibTrans" presStyleLbl="sibTrans1D1" presStyleIdx="1" presStyleCnt="4"/>
      <dgm:spPr/>
      <dgm:t>
        <a:bodyPr/>
        <a:lstStyle/>
        <a:p>
          <a:endParaRPr lang="es-PE"/>
        </a:p>
      </dgm:t>
    </dgm:pt>
    <dgm:pt modelId="{7C4D283E-A949-478C-BBE8-09B703ABD2E5}" type="pres">
      <dgm:prSet presAssocID="{1231BFF6-4232-4838-AE8B-9364AD8424FB}" presName="node" presStyleLbl="node1" presStyleIdx="2" presStyleCnt="4" custScaleX="202785" custScaleY="192560">
        <dgm:presLayoutVars>
          <dgm:bulletEnabled val="1"/>
        </dgm:presLayoutVars>
      </dgm:prSet>
      <dgm:spPr/>
      <dgm:t>
        <a:bodyPr/>
        <a:lstStyle/>
        <a:p>
          <a:endParaRPr lang="es-PE"/>
        </a:p>
      </dgm:t>
    </dgm:pt>
    <dgm:pt modelId="{DAF3FDA7-0F16-4479-8DC8-0ED564DF51DB}" type="pres">
      <dgm:prSet presAssocID="{1231BFF6-4232-4838-AE8B-9364AD8424FB}" presName="spNode" presStyleCnt="0"/>
      <dgm:spPr/>
    </dgm:pt>
    <dgm:pt modelId="{9E01F5D3-8284-4643-B9CB-F16C7FB501F5}" type="pres">
      <dgm:prSet presAssocID="{98F082F9-F647-4DA2-92A2-A7AB0EDD2636}" presName="sibTrans" presStyleLbl="sibTrans1D1" presStyleIdx="2" presStyleCnt="4"/>
      <dgm:spPr/>
      <dgm:t>
        <a:bodyPr/>
        <a:lstStyle/>
        <a:p>
          <a:endParaRPr lang="es-PE"/>
        </a:p>
      </dgm:t>
    </dgm:pt>
    <dgm:pt modelId="{C7C6C8C2-F669-4F56-937D-50125FF00432}" type="pres">
      <dgm:prSet presAssocID="{95E3DFDF-B1FB-4F90-A8AA-E68AD574F2F8}" presName="node" presStyleLbl="node1" presStyleIdx="3" presStyleCnt="4" custScaleX="202785" custScaleY="192560">
        <dgm:presLayoutVars>
          <dgm:bulletEnabled val="1"/>
        </dgm:presLayoutVars>
      </dgm:prSet>
      <dgm:spPr/>
      <dgm:t>
        <a:bodyPr/>
        <a:lstStyle/>
        <a:p>
          <a:endParaRPr lang="es-PE"/>
        </a:p>
      </dgm:t>
    </dgm:pt>
    <dgm:pt modelId="{83E398CA-42EC-4EDC-826F-FAEC6552C99E}" type="pres">
      <dgm:prSet presAssocID="{95E3DFDF-B1FB-4F90-A8AA-E68AD574F2F8}" presName="spNode" presStyleCnt="0"/>
      <dgm:spPr/>
    </dgm:pt>
    <dgm:pt modelId="{F335F588-1312-42DB-B4BF-5AD5FFB2F008}" type="pres">
      <dgm:prSet presAssocID="{86B07DA8-1766-468E-9967-6615696961DB}" presName="sibTrans" presStyleLbl="sibTrans1D1" presStyleIdx="3" presStyleCnt="4"/>
      <dgm:spPr/>
      <dgm:t>
        <a:bodyPr/>
        <a:lstStyle/>
        <a:p>
          <a:endParaRPr lang="es-PE"/>
        </a:p>
      </dgm:t>
    </dgm:pt>
  </dgm:ptLst>
  <dgm:cxnLst>
    <dgm:cxn modelId="{ED8037D7-4DB7-46E3-A670-ADA588984EA0}" type="presOf" srcId="{98F082F9-F647-4DA2-92A2-A7AB0EDD2636}" destId="{9E01F5D3-8284-4643-B9CB-F16C7FB501F5}" srcOrd="0" destOrd="0" presId="urn:microsoft.com/office/officeart/2005/8/layout/cycle6"/>
    <dgm:cxn modelId="{4F86AE45-1273-4879-B460-39A36ADEBEF5}" type="presOf" srcId="{1231BFF6-4232-4838-AE8B-9364AD8424FB}" destId="{7C4D283E-A949-478C-BBE8-09B703ABD2E5}" srcOrd="0" destOrd="0" presId="urn:microsoft.com/office/officeart/2005/8/layout/cycle6"/>
    <dgm:cxn modelId="{6BE556A9-C8F8-40C2-A9D5-0F979DEA184E}" srcId="{D5052617-98C7-4171-A947-21E624F7FB3F}" destId="{1231BFF6-4232-4838-AE8B-9364AD8424FB}" srcOrd="2" destOrd="0" parTransId="{C4591EA0-A984-46B9-899D-B642BE9CB93E}" sibTransId="{98F082F9-F647-4DA2-92A2-A7AB0EDD2636}"/>
    <dgm:cxn modelId="{15CF572F-9A57-42B3-9B00-8EDF18D40FBF}" type="presOf" srcId="{2BA31EF5-472F-48C5-B962-7F56A22481BC}" destId="{9C0D7385-A1E0-4896-BB14-53FC3A6D26F7}" srcOrd="0" destOrd="0" presId="urn:microsoft.com/office/officeart/2005/8/layout/cycle6"/>
    <dgm:cxn modelId="{87DBF6F2-A1C6-443B-8806-095CD02AA90D}" type="presOf" srcId="{5F9DB47C-FD6C-4FC2-A1A0-94DC7327B3F6}" destId="{F3DE3817-4A11-4598-85D8-E71648C10E65}" srcOrd="0" destOrd="0" presId="urn:microsoft.com/office/officeart/2005/8/layout/cycle6"/>
    <dgm:cxn modelId="{3B6CDCFA-7F8E-4DB8-8381-683B19BD7CD2}" type="presOf" srcId="{86B07DA8-1766-468E-9967-6615696961DB}" destId="{F335F588-1312-42DB-B4BF-5AD5FFB2F008}" srcOrd="0" destOrd="0" presId="urn:microsoft.com/office/officeart/2005/8/layout/cycle6"/>
    <dgm:cxn modelId="{ACD01A9A-DD70-497A-9348-F12037266389}" type="presOf" srcId="{19C29531-0FEA-4A16-A62A-4FCEDA7A3401}" destId="{ECDF3BE1-A669-4ABD-8C5F-F56261226944}" srcOrd="0" destOrd="0" presId="urn:microsoft.com/office/officeart/2005/8/layout/cycle6"/>
    <dgm:cxn modelId="{03082308-90C7-4954-95A5-1580E80275EA}" srcId="{D5052617-98C7-4171-A947-21E624F7FB3F}" destId="{95E3DFDF-B1FB-4F90-A8AA-E68AD574F2F8}" srcOrd="3" destOrd="0" parTransId="{48B25777-03A0-48B0-BF9A-E7D348F74D1A}" sibTransId="{86B07DA8-1766-468E-9967-6615696961DB}"/>
    <dgm:cxn modelId="{D3F29CF9-2FE2-4189-9F23-AD2EC84711FF}" type="presOf" srcId="{D5052617-98C7-4171-A947-21E624F7FB3F}" destId="{AE481A37-950D-4524-A1DD-9C591263DF1D}" srcOrd="0" destOrd="0" presId="urn:microsoft.com/office/officeart/2005/8/layout/cycle6"/>
    <dgm:cxn modelId="{86EEAC46-25F6-4884-93BF-66B700066B32}" srcId="{D5052617-98C7-4171-A947-21E624F7FB3F}" destId="{ABF4A041-53A0-4B5E-97C8-671852FCB1DA}" srcOrd="0" destOrd="0" parTransId="{A24416D7-EAA1-46BD-A190-987D135B8720}" sibTransId="{5F9DB47C-FD6C-4FC2-A1A0-94DC7327B3F6}"/>
    <dgm:cxn modelId="{CB055FC6-6985-46B5-B4B4-F3DB21B57AA6}" type="presOf" srcId="{95E3DFDF-B1FB-4F90-A8AA-E68AD574F2F8}" destId="{C7C6C8C2-F669-4F56-937D-50125FF00432}" srcOrd="0" destOrd="0" presId="urn:microsoft.com/office/officeart/2005/8/layout/cycle6"/>
    <dgm:cxn modelId="{431456C2-8436-4E78-88BA-D59A161E51F8}" srcId="{D5052617-98C7-4171-A947-21E624F7FB3F}" destId="{2BA31EF5-472F-48C5-B962-7F56A22481BC}" srcOrd="1" destOrd="0" parTransId="{10EBFB76-4CA0-4DA7-9BFB-9340418395C6}" sibTransId="{19C29531-0FEA-4A16-A62A-4FCEDA7A3401}"/>
    <dgm:cxn modelId="{37715775-D8B3-489A-A738-114887B7F005}" type="presOf" srcId="{ABF4A041-53A0-4B5E-97C8-671852FCB1DA}" destId="{AB83DF5D-0E3C-4850-91B9-41522D6051DC}" srcOrd="0" destOrd="0" presId="urn:microsoft.com/office/officeart/2005/8/layout/cycle6"/>
    <dgm:cxn modelId="{AEB3AED4-8C8B-40A2-8FBA-BDAA3F6005CD}" type="presParOf" srcId="{AE481A37-950D-4524-A1DD-9C591263DF1D}" destId="{AB83DF5D-0E3C-4850-91B9-41522D6051DC}" srcOrd="0" destOrd="0" presId="urn:microsoft.com/office/officeart/2005/8/layout/cycle6"/>
    <dgm:cxn modelId="{12AF9BC4-AC3C-4301-A1C3-90643AA60AC6}" type="presParOf" srcId="{AE481A37-950D-4524-A1DD-9C591263DF1D}" destId="{63217A92-00AC-4E4B-A4BC-EA5CD3F59D3A}" srcOrd="1" destOrd="0" presId="urn:microsoft.com/office/officeart/2005/8/layout/cycle6"/>
    <dgm:cxn modelId="{E0FD93CF-57BA-4440-A5C9-774A002F7AA4}" type="presParOf" srcId="{AE481A37-950D-4524-A1DD-9C591263DF1D}" destId="{F3DE3817-4A11-4598-85D8-E71648C10E65}" srcOrd="2" destOrd="0" presId="urn:microsoft.com/office/officeart/2005/8/layout/cycle6"/>
    <dgm:cxn modelId="{1F5ECACB-3D7D-4C98-A114-9D519926BCBC}" type="presParOf" srcId="{AE481A37-950D-4524-A1DD-9C591263DF1D}" destId="{9C0D7385-A1E0-4896-BB14-53FC3A6D26F7}" srcOrd="3" destOrd="0" presId="urn:microsoft.com/office/officeart/2005/8/layout/cycle6"/>
    <dgm:cxn modelId="{A300DC7B-287A-4839-8CCE-689200FF0BE3}" type="presParOf" srcId="{AE481A37-950D-4524-A1DD-9C591263DF1D}" destId="{114CD89B-FEDF-458B-9839-85130318F368}" srcOrd="4" destOrd="0" presId="urn:microsoft.com/office/officeart/2005/8/layout/cycle6"/>
    <dgm:cxn modelId="{EBB2FD76-0DE2-4968-BADA-37A2CF65F7D1}" type="presParOf" srcId="{AE481A37-950D-4524-A1DD-9C591263DF1D}" destId="{ECDF3BE1-A669-4ABD-8C5F-F56261226944}" srcOrd="5" destOrd="0" presId="urn:microsoft.com/office/officeart/2005/8/layout/cycle6"/>
    <dgm:cxn modelId="{6970894E-99CB-43C0-9E81-6E67329A9575}" type="presParOf" srcId="{AE481A37-950D-4524-A1DD-9C591263DF1D}" destId="{7C4D283E-A949-478C-BBE8-09B703ABD2E5}" srcOrd="6" destOrd="0" presId="urn:microsoft.com/office/officeart/2005/8/layout/cycle6"/>
    <dgm:cxn modelId="{DCB59578-21C9-4E09-8E64-C074E9FEC8DE}" type="presParOf" srcId="{AE481A37-950D-4524-A1DD-9C591263DF1D}" destId="{DAF3FDA7-0F16-4479-8DC8-0ED564DF51DB}" srcOrd="7" destOrd="0" presId="urn:microsoft.com/office/officeart/2005/8/layout/cycle6"/>
    <dgm:cxn modelId="{A93669E9-C09F-444D-8D51-836D4D6036F8}" type="presParOf" srcId="{AE481A37-950D-4524-A1DD-9C591263DF1D}" destId="{9E01F5D3-8284-4643-B9CB-F16C7FB501F5}" srcOrd="8" destOrd="0" presId="urn:microsoft.com/office/officeart/2005/8/layout/cycle6"/>
    <dgm:cxn modelId="{FFEF42F7-D451-45D2-B6F2-6E8A5CD704B7}" type="presParOf" srcId="{AE481A37-950D-4524-A1DD-9C591263DF1D}" destId="{C7C6C8C2-F669-4F56-937D-50125FF00432}" srcOrd="9" destOrd="0" presId="urn:microsoft.com/office/officeart/2005/8/layout/cycle6"/>
    <dgm:cxn modelId="{F20A40AD-51A9-4FC3-B1DC-C3337BE1B5DB}" type="presParOf" srcId="{AE481A37-950D-4524-A1DD-9C591263DF1D}" destId="{83E398CA-42EC-4EDC-826F-FAEC6552C99E}" srcOrd="10" destOrd="0" presId="urn:microsoft.com/office/officeart/2005/8/layout/cycle6"/>
    <dgm:cxn modelId="{9AF8503B-0956-4C82-B609-CE0000EAD1C5}" type="presParOf" srcId="{AE481A37-950D-4524-A1DD-9C591263DF1D}" destId="{F335F588-1312-42DB-B4BF-5AD5FFB2F008}" srcOrd="11" destOrd="0" presId="urn:microsoft.com/office/officeart/2005/8/layout/cycle6"/>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52617-98C7-4171-A947-21E624F7FB3F}"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s-PE"/>
        </a:p>
      </dgm:t>
    </dgm:pt>
    <dgm:pt modelId="{ABF4A041-53A0-4B5E-97C8-671852FCB1DA}">
      <dgm:prSet phldrT="[Texto]" custT="1"/>
      <dgm:spPr/>
      <dgm:t>
        <a:bodyPr/>
        <a:lstStyle/>
        <a:p>
          <a:r>
            <a:rPr lang="es-PE" sz="2200" b="1" dirty="0"/>
            <a:t>Listados de identificación preliminar de IIEE</a:t>
          </a:r>
        </a:p>
      </dgm:t>
    </dgm:pt>
    <dgm:pt modelId="{A24416D7-EAA1-46BD-A190-987D135B8720}" type="parTrans" cxnId="{86EEAC46-25F6-4884-93BF-66B700066B32}">
      <dgm:prSet/>
      <dgm:spPr/>
      <dgm:t>
        <a:bodyPr/>
        <a:lstStyle/>
        <a:p>
          <a:endParaRPr lang="es-PE" sz="2200"/>
        </a:p>
      </dgm:t>
    </dgm:pt>
    <dgm:pt modelId="{5F9DB47C-FD6C-4FC2-A1A0-94DC7327B3F6}" type="sibTrans" cxnId="{86EEAC46-25F6-4884-93BF-66B700066B32}">
      <dgm:prSet/>
      <dgm:spPr/>
      <dgm:t>
        <a:bodyPr/>
        <a:lstStyle/>
        <a:p>
          <a:endParaRPr lang="es-PE" sz="2200"/>
        </a:p>
      </dgm:t>
    </dgm:pt>
    <dgm:pt modelId="{46767BBA-741E-4D90-BC40-4778E93E3733}">
      <dgm:prSet phldrT="[Texto]" custT="1"/>
      <dgm:spPr/>
      <dgm:t>
        <a:bodyPr/>
        <a:lstStyle/>
        <a:p>
          <a:r>
            <a:rPr lang="es-PE" sz="2200" b="1" dirty="0"/>
            <a:t>Visita a establecimientos educativos</a:t>
          </a:r>
        </a:p>
      </dgm:t>
    </dgm:pt>
    <dgm:pt modelId="{D39964FF-C9B7-4B0E-A5F7-236D44A44023}" type="parTrans" cxnId="{F99A0FEF-0340-466E-AD8D-12D45DD56C34}">
      <dgm:prSet/>
      <dgm:spPr/>
      <dgm:t>
        <a:bodyPr/>
        <a:lstStyle/>
        <a:p>
          <a:endParaRPr lang="es-PE" sz="2200"/>
        </a:p>
      </dgm:t>
    </dgm:pt>
    <dgm:pt modelId="{9932227F-BBB3-4336-9722-863385A4CA7C}" type="sibTrans" cxnId="{F99A0FEF-0340-466E-AD8D-12D45DD56C34}">
      <dgm:prSet/>
      <dgm:spPr/>
      <dgm:t>
        <a:bodyPr/>
        <a:lstStyle/>
        <a:p>
          <a:endParaRPr lang="es-PE" sz="2200"/>
        </a:p>
      </dgm:t>
    </dgm:pt>
    <dgm:pt modelId="{3CAC255B-0E4F-44DF-A406-5DCA554B6A74}">
      <dgm:prSet phldrT="[Texto]" custT="1"/>
      <dgm:spPr/>
      <dgm:t>
        <a:bodyPr/>
        <a:lstStyle/>
        <a:p>
          <a:r>
            <a:rPr lang="es-PE" sz="2200" b="1" dirty="0"/>
            <a:t>Actos resolutivos o resolución ficta positiva</a:t>
          </a:r>
        </a:p>
      </dgm:t>
    </dgm:pt>
    <dgm:pt modelId="{76B818DE-4317-4ADD-BC10-CA4A10CF53A7}" type="parTrans" cxnId="{1E5B911C-AA5C-4C6F-A6BD-371374B80394}">
      <dgm:prSet/>
      <dgm:spPr/>
      <dgm:t>
        <a:bodyPr/>
        <a:lstStyle/>
        <a:p>
          <a:endParaRPr lang="es-PE" sz="2200"/>
        </a:p>
      </dgm:t>
    </dgm:pt>
    <dgm:pt modelId="{F4E2F33E-E79B-4596-8C01-BB506DD9EBB3}" type="sibTrans" cxnId="{1E5B911C-AA5C-4C6F-A6BD-371374B80394}">
      <dgm:prSet/>
      <dgm:spPr/>
      <dgm:t>
        <a:bodyPr/>
        <a:lstStyle/>
        <a:p>
          <a:endParaRPr lang="es-PE" sz="2200"/>
        </a:p>
      </dgm:t>
    </dgm:pt>
    <dgm:pt modelId="{9291A327-185F-4C72-A49B-DD711F898AEC}">
      <dgm:prSet phldrT="[Texto]" custT="1"/>
      <dgm:spPr/>
      <dgm:t>
        <a:bodyPr/>
        <a:lstStyle/>
        <a:p>
          <a:r>
            <a:rPr lang="es-PE" sz="2200" b="1" dirty="0"/>
            <a:t>Portal Escale</a:t>
          </a:r>
        </a:p>
      </dgm:t>
    </dgm:pt>
    <dgm:pt modelId="{8B0F3C1A-58D8-4932-8164-7B9FF6EDEA5F}" type="parTrans" cxnId="{0AE72712-DD08-4023-9D9C-6F09DF65BFAC}">
      <dgm:prSet/>
      <dgm:spPr/>
      <dgm:t>
        <a:bodyPr/>
        <a:lstStyle/>
        <a:p>
          <a:endParaRPr lang="es-PE" sz="2200"/>
        </a:p>
      </dgm:t>
    </dgm:pt>
    <dgm:pt modelId="{E0679833-856F-4F69-9DD1-A469A15DF63B}" type="sibTrans" cxnId="{0AE72712-DD08-4023-9D9C-6F09DF65BFAC}">
      <dgm:prSet/>
      <dgm:spPr/>
      <dgm:t>
        <a:bodyPr/>
        <a:lstStyle/>
        <a:p>
          <a:endParaRPr lang="es-PE" sz="2200"/>
        </a:p>
      </dgm:t>
    </dgm:pt>
    <dgm:pt modelId="{AE481A37-950D-4524-A1DD-9C591263DF1D}" type="pres">
      <dgm:prSet presAssocID="{D5052617-98C7-4171-A947-21E624F7FB3F}" presName="cycle" presStyleCnt="0">
        <dgm:presLayoutVars>
          <dgm:dir/>
          <dgm:resizeHandles val="exact"/>
        </dgm:presLayoutVars>
      </dgm:prSet>
      <dgm:spPr/>
      <dgm:t>
        <a:bodyPr/>
        <a:lstStyle/>
        <a:p>
          <a:endParaRPr lang="es-PE"/>
        </a:p>
      </dgm:t>
    </dgm:pt>
    <dgm:pt modelId="{AB83DF5D-0E3C-4850-91B9-41522D6051DC}" type="pres">
      <dgm:prSet presAssocID="{ABF4A041-53A0-4B5E-97C8-671852FCB1DA}" presName="node" presStyleLbl="node1" presStyleIdx="0" presStyleCnt="4" custScaleX="132470" custScaleY="109357">
        <dgm:presLayoutVars>
          <dgm:bulletEnabled val="1"/>
        </dgm:presLayoutVars>
      </dgm:prSet>
      <dgm:spPr/>
      <dgm:t>
        <a:bodyPr/>
        <a:lstStyle/>
        <a:p>
          <a:endParaRPr lang="es-PE"/>
        </a:p>
      </dgm:t>
    </dgm:pt>
    <dgm:pt modelId="{63217A92-00AC-4E4B-A4BC-EA5CD3F59D3A}" type="pres">
      <dgm:prSet presAssocID="{ABF4A041-53A0-4B5E-97C8-671852FCB1DA}" presName="spNode" presStyleCnt="0"/>
      <dgm:spPr/>
    </dgm:pt>
    <dgm:pt modelId="{F3DE3817-4A11-4598-85D8-E71648C10E65}" type="pres">
      <dgm:prSet presAssocID="{5F9DB47C-FD6C-4FC2-A1A0-94DC7327B3F6}" presName="sibTrans" presStyleLbl="sibTrans1D1" presStyleIdx="0" presStyleCnt="4"/>
      <dgm:spPr/>
      <dgm:t>
        <a:bodyPr/>
        <a:lstStyle/>
        <a:p>
          <a:endParaRPr lang="es-PE"/>
        </a:p>
      </dgm:t>
    </dgm:pt>
    <dgm:pt modelId="{103538E8-53B7-42FB-87F4-C2DE80D33160}" type="pres">
      <dgm:prSet presAssocID="{3CAC255B-0E4F-44DF-A406-5DCA554B6A74}" presName="node" presStyleLbl="node1" presStyleIdx="1" presStyleCnt="4" custScaleX="132470" custScaleY="110026">
        <dgm:presLayoutVars>
          <dgm:bulletEnabled val="1"/>
        </dgm:presLayoutVars>
      </dgm:prSet>
      <dgm:spPr/>
      <dgm:t>
        <a:bodyPr/>
        <a:lstStyle/>
        <a:p>
          <a:endParaRPr lang="es-PE"/>
        </a:p>
      </dgm:t>
    </dgm:pt>
    <dgm:pt modelId="{35A70BC9-10A7-4528-BC94-27C603EBE3CA}" type="pres">
      <dgm:prSet presAssocID="{3CAC255B-0E4F-44DF-A406-5DCA554B6A74}" presName="spNode" presStyleCnt="0"/>
      <dgm:spPr/>
    </dgm:pt>
    <dgm:pt modelId="{B3AF88A1-B0FD-4D5E-A703-80C61AD77BF1}" type="pres">
      <dgm:prSet presAssocID="{F4E2F33E-E79B-4596-8C01-BB506DD9EBB3}" presName="sibTrans" presStyleLbl="sibTrans1D1" presStyleIdx="1" presStyleCnt="4"/>
      <dgm:spPr/>
      <dgm:t>
        <a:bodyPr/>
        <a:lstStyle/>
        <a:p>
          <a:endParaRPr lang="es-PE"/>
        </a:p>
      </dgm:t>
    </dgm:pt>
    <dgm:pt modelId="{0D256B3E-775F-4492-92DA-C085DAEB6F2D}" type="pres">
      <dgm:prSet presAssocID="{46767BBA-741E-4D90-BC40-4778E93E3733}" presName="node" presStyleLbl="node1" presStyleIdx="2" presStyleCnt="4" custScaleX="142832" custScaleY="91392">
        <dgm:presLayoutVars>
          <dgm:bulletEnabled val="1"/>
        </dgm:presLayoutVars>
      </dgm:prSet>
      <dgm:spPr/>
      <dgm:t>
        <a:bodyPr/>
        <a:lstStyle/>
        <a:p>
          <a:endParaRPr lang="es-PE"/>
        </a:p>
      </dgm:t>
    </dgm:pt>
    <dgm:pt modelId="{3D16C4F6-AD60-4FE4-8338-7DFDDE9B6C77}" type="pres">
      <dgm:prSet presAssocID="{46767BBA-741E-4D90-BC40-4778E93E3733}" presName="spNode" presStyleCnt="0"/>
      <dgm:spPr/>
    </dgm:pt>
    <dgm:pt modelId="{30C80491-78BF-40BF-AC90-93394EF6D481}" type="pres">
      <dgm:prSet presAssocID="{9932227F-BBB3-4336-9722-863385A4CA7C}" presName="sibTrans" presStyleLbl="sibTrans1D1" presStyleIdx="2" presStyleCnt="4"/>
      <dgm:spPr/>
      <dgm:t>
        <a:bodyPr/>
        <a:lstStyle/>
        <a:p>
          <a:endParaRPr lang="es-PE"/>
        </a:p>
      </dgm:t>
    </dgm:pt>
    <dgm:pt modelId="{0E7C53F5-B421-4B37-8E0C-CEA7011C69C4}" type="pres">
      <dgm:prSet presAssocID="{9291A327-185F-4C72-A49B-DD711F898AEC}" presName="node" presStyleLbl="node1" presStyleIdx="3" presStyleCnt="4" custScaleX="132470" custScaleY="91392">
        <dgm:presLayoutVars>
          <dgm:bulletEnabled val="1"/>
        </dgm:presLayoutVars>
      </dgm:prSet>
      <dgm:spPr/>
      <dgm:t>
        <a:bodyPr/>
        <a:lstStyle/>
        <a:p>
          <a:endParaRPr lang="es-PE"/>
        </a:p>
      </dgm:t>
    </dgm:pt>
    <dgm:pt modelId="{5F817452-F9CA-4A65-9187-11F2DB050D21}" type="pres">
      <dgm:prSet presAssocID="{9291A327-185F-4C72-A49B-DD711F898AEC}" presName="spNode" presStyleCnt="0"/>
      <dgm:spPr/>
    </dgm:pt>
    <dgm:pt modelId="{7BBA510C-97B6-4B9F-B550-14AD0BFE66AB}" type="pres">
      <dgm:prSet presAssocID="{E0679833-856F-4F69-9DD1-A469A15DF63B}" presName="sibTrans" presStyleLbl="sibTrans1D1" presStyleIdx="3" presStyleCnt="4"/>
      <dgm:spPr/>
      <dgm:t>
        <a:bodyPr/>
        <a:lstStyle/>
        <a:p>
          <a:endParaRPr lang="es-PE"/>
        </a:p>
      </dgm:t>
    </dgm:pt>
  </dgm:ptLst>
  <dgm:cxnLst>
    <dgm:cxn modelId="{FD76B01F-2009-4403-9CA2-4B1BE93B1876}" type="presOf" srcId="{9291A327-185F-4C72-A49B-DD711F898AEC}" destId="{0E7C53F5-B421-4B37-8E0C-CEA7011C69C4}" srcOrd="0" destOrd="0" presId="urn:microsoft.com/office/officeart/2005/8/layout/cycle6"/>
    <dgm:cxn modelId="{0AE72712-DD08-4023-9D9C-6F09DF65BFAC}" srcId="{D5052617-98C7-4171-A947-21E624F7FB3F}" destId="{9291A327-185F-4C72-A49B-DD711F898AEC}" srcOrd="3" destOrd="0" parTransId="{8B0F3C1A-58D8-4932-8164-7B9FF6EDEA5F}" sibTransId="{E0679833-856F-4F69-9DD1-A469A15DF63B}"/>
    <dgm:cxn modelId="{1E5B911C-AA5C-4C6F-A6BD-371374B80394}" srcId="{D5052617-98C7-4171-A947-21E624F7FB3F}" destId="{3CAC255B-0E4F-44DF-A406-5DCA554B6A74}" srcOrd="1" destOrd="0" parTransId="{76B818DE-4317-4ADD-BC10-CA4A10CF53A7}" sibTransId="{F4E2F33E-E79B-4596-8C01-BB506DD9EBB3}"/>
    <dgm:cxn modelId="{BE89C13E-8293-4538-A457-A0DC17FC9FBC}" type="presOf" srcId="{9932227F-BBB3-4336-9722-863385A4CA7C}" destId="{30C80491-78BF-40BF-AC90-93394EF6D481}" srcOrd="0" destOrd="0" presId="urn:microsoft.com/office/officeart/2005/8/layout/cycle6"/>
    <dgm:cxn modelId="{F99A0FEF-0340-466E-AD8D-12D45DD56C34}" srcId="{D5052617-98C7-4171-A947-21E624F7FB3F}" destId="{46767BBA-741E-4D90-BC40-4778E93E3733}" srcOrd="2" destOrd="0" parTransId="{D39964FF-C9B7-4B0E-A5F7-236D44A44023}" sibTransId="{9932227F-BBB3-4336-9722-863385A4CA7C}"/>
    <dgm:cxn modelId="{66D515BF-6D2C-42A8-95BA-7086CF77832C}" type="presOf" srcId="{46767BBA-741E-4D90-BC40-4778E93E3733}" destId="{0D256B3E-775F-4492-92DA-C085DAEB6F2D}" srcOrd="0" destOrd="0" presId="urn:microsoft.com/office/officeart/2005/8/layout/cycle6"/>
    <dgm:cxn modelId="{87DBF6F2-A1C6-443B-8806-095CD02AA90D}" type="presOf" srcId="{5F9DB47C-FD6C-4FC2-A1A0-94DC7327B3F6}" destId="{F3DE3817-4A11-4598-85D8-E71648C10E65}" srcOrd="0" destOrd="0" presId="urn:microsoft.com/office/officeart/2005/8/layout/cycle6"/>
    <dgm:cxn modelId="{37715775-D8B3-489A-A738-114887B7F005}" type="presOf" srcId="{ABF4A041-53A0-4B5E-97C8-671852FCB1DA}" destId="{AB83DF5D-0E3C-4850-91B9-41522D6051DC}" srcOrd="0" destOrd="0" presId="urn:microsoft.com/office/officeart/2005/8/layout/cycle6"/>
    <dgm:cxn modelId="{5F39F635-99D7-49B4-8113-BB7218E7CA37}" type="presOf" srcId="{F4E2F33E-E79B-4596-8C01-BB506DD9EBB3}" destId="{B3AF88A1-B0FD-4D5E-A703-80C61AD77BF1}" srcOrd="0" destOrd="0" presId="urn:microsoft.com/office/officeart/2005/8/layout/cycle6"/>
    <dgm:cxn modelId="{86EEAC46-25F6-4884-93BF-66B700066B32}" srcId="{D5052617-98C7-4171-A947-21E624F7FB3F}" destId="{ABF4A041-53A0-4B5E-97C8-671852FCB1DA}" srcOrd="0" destOrd="0" parTransId="{A24416D7-EAA1-46BD-A190-987D135B8720}" sibTransId="{5F9DB47C-FD6C-4FC2-A1A0-94DC7327B3F6}"/>
    <dgm:cxn modelId="{D3F29CF9-2FE2-4189-9F23-AD2EC84711FF}" type="presOf" srcId="{D5052617-98C7-4171-A947-21E624F7FB3F}" destId="{AE481A37-950D-4524-A1DD-9C591263DF1D}" srcOrd="0" destOrd="0" presId="urn:microsoft.com/office/officeart/2005/8/layout/cycle6"/>
    <dgm:cxn modelId="{110C76B8-C054-49A8-A69D-AA0578FA8EBE}" type="presOf" srcId="{E0679833-856F-4F69-9DD1-A469A15DF63B}" destId="{7BBA510C-97B6-4B9F-B550-14AD0BFE66AB}" srcOrd="0" destOrd="0" presId="urn:microsoft.com/office/officeart/2005/8/layout/cycle6"/>
    <dgm:cxn modelId="{0E560C07-A6FA-4EE7-9553-8343CBB1AE59}" type="presOf" srcId="{3CAC255B-0E4F-44DF-A406-5DCA554B6A74}" destId="{103538E8-53B7-42FB-87F4-C2DE80D33160}" srcOrd="0" destOrd="0" presId="urn:microsoft.com/office/officeart/2005/8/layout/cycle6"/>
    <dgm:cxn modelId="{AEB3AED4-8C8B-40A2-8FBA-BDAA3F6005CD}" type="presParOf" srcId="{AE481A37-950D-4524-A1DD-9C591263DF1D}" destId="{AB83DF5D-0E3C-4850-91B9-41522D6051DC}" srcOrd="0" destOrd="0" presId="urn:microsoft.com/office/officeart/2005/8/layout/cycle6"/>
    <dgm:cxn modelId="{12AF9BC4-AC3C-4301-A1C3-90643AA60AC6}" type="presParOf" srcId="{AE481A37-950D-4524-A1DD-9C591263DF1D}" destId="{63217A92-00AC-4E4B-A4BC-EA5CD3F59D3A}" srcOrd="1" destOrd="0" presId="urn:microsoft.com/office/officeart/2005/8/layout/cycle6"/>
    <dgm:cxn modelId="{E0FD93CF-57BA-4440-A5C9-774A002F7AA4}" type="presParOf" srcId="{AE481A37-950D-4524-A1DD-9C591263DF1D}" destId="{F3DE3817-4A11-4598-85D8-E71648C10E65}" srcOrd="2" destOrd="0" presId="urn:microsoft.com/office/officeart/2005/8/layout/cycle6"/>
    <dgm:cxn modelId="{59EA1E9C-D2FA-44B0-A81D-DFE261FE6B90}" type="presParOf" srcId="{AE481A37-950D-4524-A1DD-9C591263DF1D}" destId="{103538E8-53B7-42FB-87F4-C2DE80D33160}" srcOrd="3" destOrd="0" presId="urn:microsoft.com/office/officeart/2005/8/layout/cycle6"/>
    <dgm:cxn modelId="{97E68798-61B7-4C28-AAE7-FD9153C9B5FD}" type="presParOf" srcId="{AE481A37-950D-4524-A1DD-9C591263DF1D}" destId="{35A70BC9-10A7-4528-BC94-27C603EBE3CA}" srcOrd="4" destOrd="0" presId="urn:microsoft.com/office/officeart/2005/8/layout/cycle6"/>
    <dgm:cxn modelId="{67A637AB-951D-4925-A1A6-B62CCC0DC00A}" type="presParOf" srcId="{AE481A37-950D-4524-A1DD-9C591263DF1D}" destId="{B3AF88A1-B0FD-4D5E-A703-80C61AD77BF1}" srcOrd="5" destOrd="0" presId="urn:microsoft.com/office/officeart/2005/8/layout/cycle6"/>
    <dgm:cxn modelId="{AA53B526-3A8B-468C-9D07-E64317A8A4BE}" type="presParOf" srcId="{AE481A37-950D-4524-A1DD-9C591263DF1D}" destId="{0D256B3E-775F-4492-92DA-C085DAEB6F2D}" srcOrd="6" destOrd="0" presId="urn:microsoft.com/office/officeart/2005/8/layout/cycle6"/>
    <dgm:cxn modelId="{6776E367-4323-4245-9ECE-D87853EAB22F}" type="presParOf" srcId="{AE481A37-950D-4524-A1DD-9C591263DF1D}" destId="{3D16C4F6-AD60-4FE4-8338-7DFDDE9B6C77}" srcOrd="7" destOrd="0" presId="urn:microsoft.com/office/officeart/2005/8/layout/cycle6"/>
    <dgm:cxn modelId="{3DB9215C-987E-4CA1-A303-D1CEE9AE8443}" type="presParOf" srcId="{AE481A37-950D-4524-A1DD-9C591263DF1D}" destId="{30C80491-78BF-40BF-AC90-93394EF6D481}" srcOrd="8" destOrd="0" presId="urn:microsoft.com/office/officeart/2005/8/layout/cycle6"/>
    <dgm:cxn modelId="{9C35CA44-F635-48D6-9692-A2CF800DFE1D}" type="presParOf" srcId="{AE481A37-950D-4524-A1DD-9C591263DF1D}" destId="{0E7C53F5-B421-4B37-8E0C-CEA7011C69C4}" srcOrd="9" destOrd="0" presId="urn:microsoft.com/office/officeart/2005/8/layout/cycle6"/>
    <dgm:cxn modelId="{5224B251-2788-4782-99D6-FDF30C5EE223}" type="presParOf" srcId="{AE481A37-950D-4524-A1DD-9C591263DF1D}" destId="{5F817452-F9CA-4A65-9187-11F2DB050D21}" srcOrd="10" destOrd="0" presId="urn:microsoft.com/office/officeart/2005/8/layout/cycle6"/>
    <dgm:cxn modelId="{70894F68-8684-42CC-A994-9830165059C6}" type="presParOf" srcId="{AE481A37-950D-4524-A1DD-9C591263DF1D}" destId="{7BBA510C-97B6-4B9F-B550-14AD0BFE66AB}" srcOrd="11"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67461"/>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0804" cy="500702"/>
          </a:xfrm>
          <a:prstGeom prst="rect">
            <a:avLst/>
          </a:prstGeom>
        </p:spPr>
        <p:txBody>
          <a:bodyPr vert="horz" lIns="92290" tIns="46145" rIns="92290" bIns="46145" rtlCol="0"/>
          <a:lstStyle>
            <a:lvl1pPr algn="l">
              <a:defRPr sz="1200"/>
            </a:lvl1pPr>
          </a:lstStyle>
          <a:p>
            <a:endParaRPr lang="es-PE"/>
          </a:p>
        </p:txBody>
      </p:sp>
      <p:sp>
        <p:nvSpPr>
          <p:cNvPr id="3" name="Marcador de fecha 2"/>
          <p:cNvSpPr>
            <a:spLocks noGrp="1"/>
          </p:cNvSpPr>
          <p:nvPr>
            <p:ph type="dt" idx="1"/>
          </p:nvPr>
        </p:nvSpPr>
        <p:spPr>
          <a:xfrm>
            <a:off x="3894640" y="0"/>
            <a:ext cx="2980804" cy="500702"/>
          </a:xfrm>
          <a:prstGeom prst="rect">
            <a:avLst/>
          </a:prstGeom>
        </p:spPr>
        <p:txBody>
          <a:bodyPr vert="horz" lIns="92290" tIns="46145" rIns="92290" bIns="46145" rtlCol="0"/>
          <a:lstStyle>
            <a:lvl1pPr algn="r">
              <a:defRPr sz="1200"/>
            </a:lvl1pPr>
          </a:lstStyle>
          <a:p>
            <a:endParaRPr lang="es-PE"/>
          </a:p>
        </p:txBody>
      </p:sp>
      <p:sp>
        <p:nvSpPr>
          <p:cNvPr id="4" name="Marcador de imagen de diapositiva 3"/>
          <p:cNvSpPr>
            <a:spLocks noGrp="1" noRot="1" noChangeAspect="1"/>
          </p:cNvSpPr>
          <p:nvPr>
            <p:ph type="sldImg" idx="2"/>
          </p:nvPr>
        </p:nvSpPr>
        <p:spPr>
          <a:xfrm>
            <a:off x="438150" y="1250950"/>
            <a:ext cx="6000750" cy="3375025"/>
          </a:xfrm>
          <a:prstGeom prst="rect">
            <a:avLst/>
          </a:prstGeom>
          <a:noFill/>
          <a:ln w="12700">
            <a:solidFill>
              <a:prstClr val="black"/>
            </a:solidFill>
          </a:ln>
        </p:spPr>
        <p:txBody>
          <a:bodyPr vert="horz" lIns="92290" tIns="46145" rIns="92290" bIns="46145" rtlCol="0" anchor="ctr"/>
          <a:lstStyle/>
          <a:p>
            <a:endParaRPr lang="es-PE"/>
          </a:p>
        </p:txBody>
      </p:sp>
      <p:sp>
        <p:nvSpPr>
          <p:cNvPr id="5" name="Marcador de notas 4"/>
          <p:cNvSpPr>
            <a:spLocks noGrp="1"/>
          </p:cNvSpPr>
          <p:nvPr>
            <p:ph type="body" sz="quarter" idx="3"/>
          </p:nvPr>
        </p:nvSpPr>
        <p:spPr>
          <a:xfrm>
            <a:off x="687385" y="4813457"/>
            <a:ext cx="5502282" cy="3938427"/>
          </a:xfrm>
          <a:prstGeom prst="rect">
            <a:avLst/>
          </a:prstGeom>
        </p:spPr>
        <p:txBody>
          <a:bodyPr vert="horz" lIns="92290" tIns="46145" rIns="92290" bIns="4614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502136"/>
            <a:ext cx="2980804" cy="500702"/>
          </a:xfrm>
          <a:prstGeom prst="rect">
            <a:avLst/>
          </a:prstGeom>
        </p:spPr>
        <p:txBody>
          <a:bodyPr vert="horz" lIns="92290" tIns="46145" rIns="92290" bIns="4614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94640" y="9502136"/>
            <a:ext cx="2980804" cy="500702"/>
          </a:xfrm>
          <a:prstGeom prst="rect">
            <a:avLst/>
          </a:prstGeom>
        </p:spPr>
        <p:txBody>
          <a:bodyPr vert="horz" lIns="92290" tIns="46145" rIns="92290" bIns="46145" rtlCol="0" anchor="b"/>
          <a:lstStyle>
            <a:lvl1pPr algn="r">
              <a:defRPr sz="1200"/>
            </a:lvl1pPr>
          </a:lstStyle>
          <a:p>
            <a:fld id="{4CC7C6FF-F799-41F4-8CF5-FC5725AD0EFC}" type="slidenum">
              <a:rPr lang="es-PE" smtClean="0"/>
              <a:t>‹Nº›</a:t>
            </a:fld>
            <a:endParaRPr lang="es-PE"/>
          </a:p>
        </p:txBody>
      </p:sp>
    </p:spTree>
    <p:extLst>
      <p:ext uri="{BB962C8B-B14F-4D97-AF65-F5344CB8AC3E}">
        <p14:creationId xmlns:p14="http://schemas.microsoft.com/office/powerpoint/2010/main" val="3642490768"/>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En este proceso la labor que realizará el Equipo RIE será:</a:t>
            </a:r>
          </a:p>
          <a:p>
            <a:pPr marL="228600" indent="-228600">
              <a:buAutoNum type="arabicParenR"/>
            </a:pPr>
            <a:r>
              <a:rPr lang="es-PE" dirty="0"/>
              <a:t>Acopiar toda la documentación que sustenta (actos resolutivos o aquella referida a resoluciones ficta) la existencia y funcionamiento de las IIEE, de no existir dicha documentación en su UGEL deberá solicitarla a las instancias correspondientes.</a:t>
            </a:r>
          </a:p>
          <a:p>
            <a:pPr marL="228600" indent="-228600">
              <a:buAutoNum type="arabicParenR"/>
            </a:pPr>
            <a:r>
              <a:rPr lang="es-PE" dirty="0"/>
              <a:t>De ser necesario, el equipo RIE visitará las IIEE para recabar información que permita culminar con la identificación de IIEE.</a:t>
            </a:r>
          </a:p>
          <a:p>
            <a:pPr marL="228600" indent="-228600">
              <a:buAutoNum type="arabicParenR"/>
            </a:pPr>
            <a:r>
              <a:rPr lang="es-PE" dirty="0"/>
              <a:t>Analiza y evalúa la documentación recopilada, la información del Portal de ESCALE y el Mapa de Escuelas, para concluir con la identificación de las IIEE.</a:t>
            </a:r>
          </a:p>
          <a:p>
            <a:pPr marL="228600" indent="-228600">
              <a:buAutoNum type="arabicParenR"/>
            </a:pPr>
            <a:r>
              <a:rPr lang="es-PE" dirty="0"/>
              <a:t>Elabora los informes de identificación en el cual darán conocer las acciones realizadas para concluir con la identificación, adjuntando una plantilla Excel, proporcionada por la UE, con toda la información de las IIEE y un medio de almacenamiento digital con los documentos en su versión digital.</a:t>
            </a:r>
          </a:p>
          <a:p>
            <a:pPr marL="228600" indent="-228600">
              <a:buAutoNum type="arabicParenR"/>
            </a:pPr>
            <a:r>
              <a:rPr lang="es-PE" dirty="0"/>
              <a:t>La DRE/GRE remitirá su listado y los de sus UGEL a la Unidad de Estadística, quien hará la calificación registral e inscribirá el primer registro de las IIEE existentes.</a:t>
            </a:r>
          </a:p>
          <a:p>
            <a:endParaRPr lang="es-PE" dirty="0"/>
          </a:p>
        </p:txBody>
      </p:sp>
      <p:sp>
        <p:nvSpPr>
          <p:cNvPr id="4" name="Marcador de fecha 3"/>
          <p:cNvSpPr>
            <a:spLocks noGrp="1"/>
          </p:cNvSpPr>
          <p:nvPr>
            <p:ph type="dt"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Tree>
    <p:extLst>
      <p:ext uri="{BB962C8B-B14F-4D97-AF65-F5344CB8AC3E}">
        <p14:creationId xmlns:p14="http://schemas.microsoft.com/office/powerpoint/2010/main" val="274935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00276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91640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67792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05395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85722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307659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14745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348730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7761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419820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06765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795F8-156D-4EAE-BA6B-F4C7F0870D10}" type="slidenum">
              <a:rPr lang="es-PE" smtClean="0"/>
              <a:t>‹Nº›</a:t>
            </a:fld>
            <a:endParaRPr lang="es-PE"/>
          </a:p>
        </p:txBody>
      </p:sp>
    </p:spTree>
    <p:extLst>
      <p:ext uri="{BB962C8B-B14F-4D97-AF65-F5344CB8AC3E}">
        <p14:creationId xmlns:p14="http://schemas.microsoft.com/office/powerpoint/2010/main" val="58939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28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954155" y="382708"/>
            <a:ext cx="10535479" cy="707886"/>
          </a:xfrm>
          <a:prstGeom prst="rect">
            <a:avLst/>
          </a:prstGeom>
          <a:noFill/>
        </p:spPr>
        <p:txBody>
          <a:bodyPr wrap="square" rtlCol="0">
            <a:spAutoFit/>
          </a:bodyPr>
          <a:lstStyle/>
          <a:p>
            <a:pPr algn="ctr"/>
            <a:r>
              <a:rPr lang="es-PE" sz="4000" b="1" dirty="0">
                <a:solidFill>
                  <a:srgbClr val="0C53A7"/>
                </a:solidFill>
              </a:rPr>
              <a:t>3. Visitas a los establecimientos de las IIEE</a:t>
            </a:r>
            <a:endParaRPr lang="es-MX" sz="4000" b="1" dirty="0">
              <a:solidFill>
                <a:srgbClr val="0C53A7"/>
              </a:solidFill>
            </a:endParaRP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22" y="97582"/>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47" y="39356"/>
            <a:ext cx="2163867" cy="475840"/>
          </a:xfrm>
          <a:prstGeom prst="rect">
            <a:avLst/>
          </a:prstGeom>
        </p:spPr>
      </p:pic>
      <p:sp>
        <p:nvSpPr>
          <p:cNvPr id="5" name="Rectángulo 4">
            <a:extLst>
              <a:ext uri="{FF2B5EF4-FFF2-40B4-BE49-F238E27FC236}">
                <a16:creationId xmlns="" xmlns:a16="http://schemas.microsoft.com/office/drawing/2014/main" id="{66800D2E-6924-4974-94F7-D2502288FAD4}"/>
              </a:ext>
            </a:extLst>
          </p:cNvPr>
          <p:cNvSpPr/>
          <p:nvPr/>
        </p:nvSpPr>
        <p:spPr>
          <a:xfrm>
            <a:off x="0" y="1172410"/>
            <a:ext cx="9342783" cy="5632311"/>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es-PE" sz="3000" b="1" dirty="0">
                <a:solidFill>
                  <a:schemeClr val="accent5"/>
                </a:solidFill>
              </a:rPr>
              <a:t>Es complementaria</a:t>
            </a:r>
            <a:r>
              <a:rPr lang="es-PE" sz="3000" dirty="0"/>
              <a:t>, por tanto, es posterior al acopio de los documentos de la IE, una vez se haya establecido lo que se necesita para culminar la identificación.</a:t>
            </a:r>
          </a:p>
          <a:p>
            <a:pPr marL="457200" indent="-457200" algn="just">
              <a:spcAft>
                <a:spcPts val="1200"/>
              </a:spcAft>
              <a:buFont typeface="Arial" panose="020B0604020202020204" pitchFamily="34" charset="0"/>
              <a:buChar char="•"/>
            </a:pPr>
            <a:r>
              <a:rPr lang="es-PE" sz="3000" dirty="0"/>
              <a:t>Su objetivo es </a:t>
            </a:r>
            <a:r>
              <a:rPr lang="es-PE" sz="3000" b="1" dirty="0">
                <a:solidFill>
                  <a:schemeClr val="accent5"/>
                </a:solidFill>
              </a:rPr>
              <a:t>obtener información adicional </a:t>
            </a:r>
            <a:r>
              <a:rPr lang="es-PE" sz="3000" dirty="0"/>
              <a:t>que sirva a la identificación plena de las IIEE.</a:t>
            </a:r>
          </a:p>
          <a:p>
            <a:pPr marL="457200" indent="-457200" algn="just">
              <a:spcAft>
                <a:spcPts val="1200"/>
              </a:spcAft>
              <a:buFont typeface="Arial" panose="020B0604020202020204" pitchFamily="34" charset="0"/>
              <a:buChar char="•"/>
            </a:pPr>
            <a:r>
              <a:rPr lang="es-PE" sz="3000" b="1" dirty="0">
                <a:solidFill>
                  <a:schemeClr val="accent5"/>
                </a:solidFill>
              </a:rPr>
              <a:t>La UE </a:t>
            </a:r>
            <a:r>
              <a:rPr lang="es-PE" sz="3000" dirty="0"/>
              <a:t>bajo ciertos criterios ha </a:t>
            </a:r>
            <a:r>
              <a:rPr lang="es-PE" sz="3000" b="1" dirty="0">
                <a:solidFill>
                  <a:schemeClr val="accent5"/>
                </a:solidFill>
              </a:rPr>
              <a:t>recomendado la visita </a:t>
            </a:r>
            <a:r>
              <a:rPr lang="es-PE" sz="3000" dirty="0"/>
              <a:t>a algunas IIEE. La IGED puede incorporar a otras IIEE, de ser necesario.</a:t>
            </a:r>
          </a:p>
          <a:p>
            <a:pPr marL="457200" indent="-457200" algn="just">
              <a:spcAft>
                <a:spcPts val="1200"/>
              </a:spcAft>
              <a:buFont typeface="Arial" panose="020B0604020202020204" pitchFamily="34" charset="0"/>
              <a:buChar char="•"/>
            </a:pPr>
            <a:r>
              <a:rPr lang="es-PE" sz="3000" dirty="0"/>
              <a:t>Los instrumentos utilizados o aplicados en la visita </a:t>
            </a:r>
            <a:r>
              <a:rPr lang="es-PE" sz="3000" b="1" dirty="0">
                <a:solidFill>
                  <a:schemeClr val="accent5"/>
                </a:solidFill>
              </a:rPr>
              <a:t>no se constituyen como documentos oficiales de sustento </a:t>
            </a:r>
            <a:r>
              <a:rPr lang="es-PE" sz="3000" dirty="0"/>
              <a:t>de la existencia de la IE y de sus características esenciales.</a:t>
            </a:r>
          </a:p>
        </p:txBody>
      </p:sp>
      <p:pic>
        <p:nvPicPr>
          <p:cNvPr id="8" name="Imagen 7">
            <a:extLst>
              <a:ext uri="{FF2B5EF4-FFF2-40B4-BE49-F238E27FC236}">
                <a16:creationId xmlns="" xmlns:a16="http://schemas.microsoft.com/office/drawing/2014/main" id="{96F51567-780C-49F5-A672-D60397CA3B2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720562" y="1058024"/>
            <a:ext cx="2431681" cy="2431681"/>
          </a:xfrm>
          <a:prstGeom prst="rect">
            <a:avLst/>
          </a:prstGeom>
        </p:spPr>
      </p:pic>
      <p:pic>
        <p:nvPicPr>
          <p:cNvPr id="9" name="Imagen 8">
            <a:extLst>
              <a:ext uri="{FF2B5EF4-FFF2-40B4-BE49-F238E27FC236}">
                <a16:creationId xmlns="" xmlns:a16="http://schemas.microsoft.com/office/drawing/2014/main" id="{18A81B97-1F30-4A44-80D1-F55BBCB14E4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108733" y="3630834"/>
            <a:ext cx="1329674" cy="1329674"/>
          </a:xfrm>
          <a:prstGeom prst="rect">
            <a:avLst/>
          </a:prstGeom>
        </p:spPr>
      </p:pic>
    </p:spTree>
    <p:extLst>
      <p:ext uri="{BB962C8B-B14F-4D97-AF65-F5344CB8AC3E}">
        <p14:creationId xmlns:p14="http://schemas.microsoft.com/office/powerpoint/2010/main" val="14493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828800" y="0"/>
            <a:ext cx="8057322" cy="707886"/>
          </a:xfrm>
          <a:prstGeom prst="rect">
            <a:avLst/>
          </a:prstGeom>
          <a:noFill/>
        </p:spPr>
        <p:txBody>
          <a:bodyPr wrap="square" rtlCol="0">
            <a:spAutoFit/>
          </a:bodyPr>
          <a:lstStyle/>
          <a:p>
            <a:pPr algn="ctr"/>
            <a:r>
              <a:rPr lang="es-MX" sz="4000" b="1" dirty="0">
                <a:solidFill>
                  <a:srgbClr val="0C53A7"/>
                </a:solidFill>
              </a:rPr>
              <a:t>Pautas para identificar una IE pública</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8" name="CuadroTexto 7">
            <a:extLst>
              <a:ext uri="{FF2B5EF4-FFF2-40B4-BE49-F238E27FC236}">
                <a16:creationId xmlns="" xmlns:a16="http://schemas.microsoft.com/office/drawing/2014/main" id="{379A6FF2-1DFA-4A13-92C5-EFBC35D52238}"/>
              </a:ext>
            </a:extLst>
          </p:cNvPr>
          <p:cNvSpPr txBox="1"/>
          <p:nvPr/>
        </p:nvSpPr>
        <p:spPr>
          <a:xfrm>
            <a:off x="0" y="771522"/>
            <a:ext cx="12192000" cy="6555641"/>
          </a:xfrm>
          <a:prstGeom prst="rect">
            <a:avLst/>
          </a:prstGeom>
          <a:noFill/>
        </p:spPr>
        <p:txBody>
          <a:bodyPr wrap="square" rtlCol="0">
            <a:spAutoFit/>
          </a:bodyPr>
          <a:lstStyle/>
          <a:p>
            <a:pPr algn="just">
              <a:spcAft>
                <a:spcPts val="1200"/>
              </a:spcAft>
            </a:pPr>
            <a:r>
              <a:rPr lang="es-PE" sz="3000" dirty="0"/>
              <a:t>Para identificar a una </a:t>
            </a:r>
            <a:r>
              <a:rPr lang="es-PE" sz="3000" b="1" dirty="0"/>
              <a:t>IE pública </a:t>
            </a:r>
            <a:r>
              <a:rPr lang="es-PE" sz="3000" dirty="0"/>
              <a:t>se deberá contar con:</a:t>
            </a:r>
          </a:p>
          <a:p>
            <a:pPr marL="971550" lvl="1" indent="-514350" algn="just">
              <a:spcAft>
                <a:spcPts val="1200"/>
              </a:spcAft>
              <a:buFont typeface="Arial" panose="020B0604020202020204" pitchFamily="34" charset="0"/>
              <a:buChar char="•"/>
            </a:pPr>
            <a:r>
              <a:rPr lang="es-PE" sz="3000" dirty="0"/>
              <a:t>Acto resolutivo de creación de la IE.</a:t>
            </a:r>
          </a:p>
          <a:p>
            <a:pPr marL="971550" lvl="1" indent="-514350" algn="just">
              <a:spcAft>
                <a:spcPts val="1200"/>
              </a:spcAft>
              <a:buFont typeface="Arial" panose="020B0604020202020204" pitchFamily="34" charset="0"/>
              <a:buChar char="•"/>
            </a:pPr>
            <a:r>
              <a:rPr lang="es-PE" sz="3000" dirty="0"/>
              <a:t>Acto resolutivo de designación o </a:t>
            </a:r>
            <a:r>
              <a:rPr lang="es-PE" sz="3000" dirty="0" err="1"/>
              <a:t>encargatura</a:t>
            </a:r>
            <a:r>
              <a:rPr lang="es-PE" sz="3000" dirty="0"/>
              <a:t> del director.</a:t>
            </a:r>
          </a:p>
          <a:p>
            <a:pPr algn="just">
              <a:spcAft>
                <a:spcPts val="1200"/>
              </a:spcAft>
            </a:pPr>
            <a:r>
              <a:rPr lang="es-PE" sz="3000" dirty="0"/>
              <a:t>En caso la IIEE haya tenido modificaciones en sus características, se deberá contar, según corresponda:</a:t>
            </a:r>
          </a:p>
          <a:p>
            <a:pPr marL="971550" lvl="1" indent="-514350" algn="just">
              <a:spcAft>
                <a:spcPts val="1200"/>
              </a:spcAft>
              <a:buFont typeface="Arial" panose="020B0604020202020204" pitchFamily="34" charset="0"/>
              <a:buChar char="•"/>
            </a:pPr>
            <a:r>
              <a:rPr lang="es-PE" sz="3000" dirty="0"/>
              <a:t>Acto resolutivo de ampliación de servicio.</a:t>
            </a:r>
          </a:p>
          <a:p>
            <a:pPr marL="971550" lvl="1" indent="-514350" algn="just">
              <a:spcAft>
                <a:spcPts val="1200"/>
              </a:spcAft>
              <a:buFont typeface="Arial" panose="020B0604020202020204" pitchFamily="34" charset="0"/>
              <a:buChar char="•"/>
            </a:pPr>
            <a:r>
              <a:rPr lang="es-PE" sz="3000" dirty="0"/>
              <a:t>Acto resolutivo de conversión.</a:t>
            </a:r>
          </a:p>
          <a:p>
            <a:pPr marL="971550" lvl="1" indent="-514350" algn="just">
              <a:spcAft>
                <a:spcPts val="1200"/>
              </a:spcAft>
              <a:buFont typeface="Arial" panose="020B0604020202020204" pitchFamily="34" charset="0"/>
              <a:buChar char="•"/>
            </a:pPr>
            <a:r>
              <a:rPr lang="es-PE" sz="3000" dirty="0"/>
              <a:t>Acto resolutivo de traslado de local</a:t>
            </a:r>
          </a:p>
          <a:p>
            <a:pPr marL="971550" lvl="1" indent="-514350" algn="just">
              <a:spcAft>
                <a:spcPts val="1200"/>
              </a:spcAft>
              <a:buFont typeface="Arial" panose="020B0604020202020204" pitchFamily="34" charset="0"/>
              <a:buChar char="•"/>
            </a:pPr>
            <a:endParaRPr lang="es-PE" sz="3000" dirty="0"/>
          </a:p>
          <a:p>
            <a:pPr marL="971550" lvl="1" indent="-514350" algn="just">
              <a:spcAft>
                <a:spcPts val="1200"/>
              </a:spcAft>
              <a:buFont typeface="Arial" panose="020B0604020202020204" pitchFamily="34" charset="0"/>
              <a:buChar char="•"/>
            </a:pPr>
            <a:endParaRPr lang="es-PE" sz="3000" dirty="0"/>
          </a:p>
          <a:p>
            <a:pPr marL="971550" lvl="1" indent="-514350" algn="just">
              <a:spcAft>
                <a:spcPts val="1200"/>
              </a:spcAft>
              <a:buFont typeface="Arial" panose="020B0604020202020204" pitchFamily="34" charset="0"/>
              <a:buChar char="•"/>
            </a:pPr>
            <a:endParaRPr lang="es-PE" sz="3000" dirty="0"/>
          </a:p>
        </p:txBody>
      </p:sp>
      <p:sp>
        <p:nvSpPr>
          <p:cNvPr id="10" name="CuadroTexto 9">
            <a:extLst>
              <a:ext uri="{FF2B5EF4-FFF2-40B4-BE49-F238E27FC236}">
                <a16:creationId xmlns="" xmlns:a16="http://schemas.microsoft.com/office/drawing/2014/main" id="{D30F3295-51E5-4E97-83DD-C6C1FA945C2F}"/>
              </a:ext>
            </a:extLst>
          </p:cNvPr>
          <p:cNvSpPr txBox="1"/>
          <p:nvPr/>
        </p:nvSpPr>
        <p:spPr>
          <a:xfrm>
            <a:off x="0" y="5444309"/>
            <a:ext cx="10405270" cy="1477328"/>
          </a:xfrm>
          <a:prstGeom prst="rect">
            <a:avLst/>
          </a:prstGeom>
          <a:noFill/>
        </p:spPr>
        <p:txBody>
          <a:bodyPr wrap="square" rtlCol="0">
            <a:spAutoFit/>
          </a:bodyPr>
          <a:lstStyle/>
          <a:p>
            <a:pPr algn="just">
              <a:spcAft>
                <a:spcPts val="1200"/>
              </a:spcAft>
            </a:pPr>
            <a:r>
              <a:rPr lang="es-PE" sz="3000" b="1" dirty="0"/>
              <a:t>Nota</a:t>
            </a:r>
            <a:r>
              <a:rPr lang="es-PE" sz="3000" dirty="0"/>
              <a:t>: Si la IIEE tiene su origen en una fusión o escisión de IIEE, deberá adjuntarse los actos resolutivos de creación de las IIEE originales (fusión) o de la IE origen (escisión). </a:t>
            </a:r>
          </a:p>
        </p:txBody>
      </p:sp>
    </p:spTree>
    <p:extLst>
      <p:ext uri="{BB962C8B-B14F-4D97-AF65-F5344CB8AC3E}">
        <p14:creationId xmlns:p14="http://schemas.microsoft.com/office/powerpoint/2010/main" val="164665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n 70">
            <a:extLst>
              <a:ext uri="{FF2B5EF4-FFF2-40B4-BE49-F238E27FC236}">
                <a16:creationId xmlns="" xmlns:a16="http://schemas.microsoft.com/office/drawing/2014/main" id="{C2D3EC20-C55A-45BA-A742-09CF21F67348}"/>
              </a:ext>
            </a:extLst>
          </p:cNvPr>
          <p:cNvPicPr>
            <a:picLocks noChangeAspect="1"/>
          </p:cNvPicPr>
          <p:nvPr/>
        </p:nvPicPr>
        <p:blipFill rotWithShape="1">
          <a:blip r:embed="rId2"/>
          <a:srcRect l="68372" t="39299" r="2516" b="9122"/>
          <a:stretch/>
        </p:blipFill>
        <p:spPr>
          <a:xfrm>
            <a:off x="10390499" y="5067509"/>
            <a:ext cx="1786730" cy="1780674"/>
          </a:xfrm>
          <a:prstGeom prst="rect">
            <a:avLst/>
          </a:prstGeom>
        </p:spPr>
      </p:pic>
      <p:sp>
        <p:nvSpPr>
          <p:cNvPr id="3" name="Marcador de contenido 2">
            <a:extLst>
              <a:ext uri="{FF2B5EF4-FFF2-40B4-BE49-F238E27FC236}">
                <a16:creationId xmlns="" xmlns:a16="http://schemas.microsoft.com/office/drawing/2014/main" id="{274FA381-78B2-45AF-8755-56A3D143C850}"/>
              </a:ext>
            </a:extLst>
          </p:cNvPr>
          <p:cNvSpPr>
            <a:spLocks noGrp="1"/>
          </p:cNvSpPr>
          <p:nvPr>
            <p:ph idx="1"/>
          </p:nvPr>
        </p:nvSpPr>
        <p:spPr>
          <a:xfrm>
            <a:off x="-2803" y="1648317"/>
            <a:ext cx="4572000" cy="727265"/>
          </a:xfrm>
          <a:solidFill>
            <a:schemeClr val="accent1">
              <a:lumMod val="60000"/>
              <a:lumOff val="40000"/>
            </a:schemeClr>
          </a:solidFill>
          <a:ln>
            <a:solidFill>
              <a:schemeClr val="tx1"/>
            </a:solidFill>
          </a:ln>
        </p:spPr>
        <p:txBody>
          <a:bodyPr vert="horz" lIns="91440" tIns="45720" rIns="91440" bIns="45720" rtlCol="0">
            <a:noAutofit/>
          </a:bodyPr>
          <a:lstStyle/>
          <a:p>
            <a:pPr marL="0" indent="0">
              <a:buNone/>
            </a:pPr>
            <a:r>
              <a:rPr lang="es-PE" sz="2400" dirty="0"/>
              <a:t>RD de designación o </a:t>
            </a:r>
            <a:r>
              <a:rPr lang="es-PE" sz="2400" dirty="0" err="1"/>
              <a:t>encargatura</a:t>
            </a:r>
            <a:r>
              <a:rPr lang="es-PE" sz="2400" dirty="0"/>
              <a:t> del director actual</a:t>
            </a:r>
          </a:p>
          <a:p>
            <a:pPr marL="0" indent="0">
              <a:buNone/>
            </a:pPr>
            <a:endParaRPr lang="es-PE" sz="2400" dirty="0"/>
          </a:p>
        </p:txBody>
      </p:sp>
      <p:sp>
        <p:nvSpPr>
          <p:cNvPr id="4" name="Marcador de contenido 2">
            <a:extLst>
              <a:ext uri="{FF2B5EF4-FFF2-40B4-BE49-F238E27FC236}">
                <a16:creationId xmlns="" xmlns:a16="http://schemas.microsoft.com/office/drawing/2014/main" id="{BE19D89D-39D5-4189-9D8D-E80BEA04A264}"/>
              </a:ext>
            </a:extLst>
          </p:cNvPr>
          <p:cNvSpPr txBox="1">
            <a:spLocks/>
          </p:cNvSpPr>
          <p:nvPr/>
        </p:nvSpPr>
        <p:spPr>
          <a:xfrm>
            <a:off x="2352674" y="791514"/>
            <a:ext cx="7486650" cy="498500"/>
          </a:xfrm>
          <a:prstGeom prst="rect">
            <a:avLst/>
          </a:prstGeom>
          <a:solidFill>
            <a:schemeClr val="accent4"/>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3000" dirty="0"/>
              <a:t>RD/RG de creación o fusión o escisión de la IE</a:t>
            </a:r>
          </a:p>
        </p:txBody>
      </p:sp>
      <p:sp>
        <p:nvSpPr>
          <p:cNvPr id="5" name="Marcador de contenido 2">
            <a:extLst>
              <a:ext uri="{FF2B5EF4-FFF2-40B4-BE49-F238E27FC236}">
                <a16:creationId xmlns="" xmlns:a16="http://schemas.microsoft.com/office/drawing/2014/main" id="{40D2E060-0B3B-42CB-BB07-6D24359F6758}"/>
              </a:ext>
            </a:extLst>
          </p:cNvPr>
          <p:cNvSpPr txBox="1">
            <a:spLocks/>
          </p:cNvSpPr>
          <p:nvPr/>
        </p:nvSpPr>
        <p:spPr>
          <a:xfrm>
            <a:off x="7634147" y="1666125"/>
            <a:ext cx="4543082" cy="692334"/>
          </a:xfrm>
          <a:prstGeom prst="rect">
            <a:avLst/>
          </a:prstGeom>
          <a:solidFill>
            <a:schemeClr val="accent1">
              <a:lumMod val="60000"/>
              <a:lumOff val="40000"/>
            </a:schemeClr>
          </a:solidFill>
          <a:ln>
            <a:solidFill>
              <a:schemeClr val="tx1"/>
            </a:solidFill>
          </a:ln>
        </p:spPr>
        <p:txBody>
          <a:bodyPr vert="horz" lIns="91440" tIns="45720" rIns="91440" bIns="45720" rtlCol="0">
            <a:noAutofit/>
          </a:bodyPr>
          <a:lstStyle>
            <a:lvl1pPr indent="0">
              <a:lnSpc>
                <a:spcPct val="90000"/>
              </a:lnSpc>
              <a:spcBef>
                <a:spcPts val="1000"/>
              </a:spcBef>
              <a:buFont typeface="Arial" panose="020B0604020202020204" pitchFamily="34" charset="0"/>
              <a:buNone/>
              <a:defRPr sz="3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2400" dirty="0"/>
              <a:t>Resolución de designación o </a:t>
            </a:r>
            <a:r>
              <a:rPr lang="es-PE" sz="2400" dirty="0" err="1"/>
              <a:t>encargatura</a:t>
            </a:r>
            <a:r>
              <a:rPr lang="es-PE" sz="2400" dirty="0"/>
              <a:t> del director actual</a:t>
            </a:r>
          </a:p>
        </p:txBody>
      </p:sp>
      <p:cxnSp>
        <p:nvCxnSpPr>
          <p:cNvPr id="7" name="Conector recto de flecha 6">
            <a:extLst>
              <a:ext uri="{FF2B5EF4-FFF2-40B4-BE49-F238E27FC236}">
                <a16:creationId xmlns="" xmlns:a16="http://schemas.microsoft.com/office/drawing/2014/main" id="{BFB60624-E4E6-43AB-A412-FFC48641BC20}"/>
              </a:ext>
            </a:extLst>
          </p:cNvPr>
          <p:cNvCxnSpPr>
            <a:cxnSpLocks/>
            <a:stCxn id="4" idx="2"/>
            <a:endCxn id="3" idx="0"/>
          </p:cNvCxnSpPr>
          <p:nvPr/>
        </p:nvCxnSpPr>
        <p:spPr>
          <a:xfrm flipH="1">
            <a:off x="2283197" y="1290014"/>
            <a:ext cx="3812802" cy="358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 xmlns:a16="http://schemas.microsoft.com/office/drawing/2014/main" id="{77881FE0-6A36-4E46-95F2-EEA02C372C71}"/>
              </a:ext>
            </a:extLst>
          </p:cNvPr>
          <p:cNvCxnSpPr>
            <a:cxnSpLocks/>
            <a:stCxn id="4" idx="2"/>
            <a:endCxn id="5" idx="0"/>
          </p:cNvCxnSpPr>
          <p:nvPr/>
        </p:nvCxnSpPr>
        <p:spPr>
          <a:xfrm>
            <a:off x="6095999" y="1290014"/>
            <a:ext cx="3809689" cy="376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 xmlns:a16="http://schemas.microsoft.com/office/drawing/2014/main" id="{1C7AFF62-C36C-40F9-807B-FC6ABF2DF2B2}"/>
              </a:ext>
            </a:extLst>
          </p:cNvPr>
          <p:cNvSpPr txBox="1"/>
          <p:nvPr/>
        </p:nvSpPr>
        <p:spPr>
          <a:xfrm>
            <a:off x="161841" y="720377"/>
            <a:ext cx="1982813" cy="707886"/>
          </a:xfrm>
          <a:prstGeom prst="rect">
            <a:avLst/>
          </a:prstGeom>
          <a:noFill/>
        </p:spPr>
        <p:txBody>
          <a:bodyPr wrap="square" rtlCol="0">
            <a:spAutoFit/>
          </a:bodyPr>
          <a:lstStyle/>
          <a:p>
            <a:r>
              <a:rPr lang="es-PE" sz="2000" b="1" dirty="0">
                <a:solidFill>
                  <a:srgbClr val="FF0000"/>
                </a:solidFill>
              </a:rPr>
              <a:t>La IIEE proviene de creación</a:t>
            </a:r>
          </a:p>
        </p:txBody>
      </p:sp>
      <p:sp>
        <p:nvSpPr>
          <p:cNvPr id="12" name="CuadroTexto 11">
            <a:extLst>
              <a:ext uri="{FF2B5EF4-FFF2-40B4-BE49-F238E27FC236}">
                <a16:creationId xmlns="" xmlns:a16="http://schemas.microsoft.com/office/drawing/2014/main" id="{BE6C5E3B-161F-4FDA-B489-F79B6DE4AC93}"/>
              </a:ext>
            </a:extLst>
          </p:cNvPr>
          <p:cNvSpPr txBox="1"/>
          <p:nvPr/>
        </p:nvSpPr>
        <p:spPr>
          <a:xfrm>
            <a:off x="10263893" y="523833"/>
            <a:ext cx="1982813" cy="1015663"/>
          </a:xfrm>
          <a:prstGeom prst="rect">
            <a:avLst/>
          </a:prstGeom>
          <a:noFill/>
        </p:spPr>
        <p:txBody>
          <a:bodyPr wrap="square" rtlCol="0">
            <a:spAutoFit/>
          </a:bodyPr>
          <a:lstStyle/>
          <a:p>
            <a:r>
              <a:rPr lang="es-PE" sz="2000" b="1" dirty="0">
                <a:solidFill>
                  <a:srgbClr val="FF0000"/>
                </a:solidFill>
              </a:rPr>
              <a:t>La IIEE proviene de una fusión o escisión</a:t>
            </a:r>
          </a:p>
        </p:txBody>
      </p:sp>
      <p:sp>
        <p:nvSpPr>
          <p:cNvPr id="13" name="Marcador de contenido 2">
            <a:extLst>
              <a:ext uri="{FF2B5EF4-FFF2-40B4-BE49-F238E27FC236}">
                <a16:creationId xmlns="" xmlns:a16="http://schemas.microsoft.com/office/drawing/2014/main" id="{75A1342B-7851-4F41-9D4E-4D4865BEE1C3}"/>
              </a:ext>
            </a:extLst>
          </p:cNvPr>
          <p:cNvSpPr txBox="1">
            <a:spLocks/>
          </p:cNvSpPr>
          <p:nvPr/>
        </p:nvSpPr>
        <p:spPr>
          <a:xfrm>
            <a:off x="13696" y="3252964"/>
            <a:ext cx="4553891" cy="386595"/>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ampliación de servicio</a:t>
            </a:r>
          </a:p>
        </p:txBody>
      </p:sp>
      <p:sp>
        <p:nvSpPr>
          <p:cNvPr id="14" name="Marcador de contenido 2">
            <a:extLst>
              <a:ext uri="{FF2B5EF4-FFF2-40B4-BE49-F238E27FC236}">
                <a16:creationId xmlns="" xmlns:a16="http://schemas.microsoft.com/office/drawing/2014/main" id="{5A53FC96-DB11-4C38-BE85-76AE465FCA25}"/>
              </a:ext>
            </a:extLst>
          </p:cNvPr>
          <p:cNvSpPr txBox="1">
            <a:spLocks/>
          </p:cNvSpPr>
          <p:nvPr/>
        </p:nvSpPr>
        <p:spPr>
          <a:xfrm>
            <a:off x="-2803" y="3842201"/>
            <a:ext cx="4572000" cy="426139"/>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traslado de establecimiento</a:t>
            </a:r>
          </a:p>
        </p:txBody>
      </p:sp>
      <p:sp>
        <p:nvSpPr>
          <p:cNvPr id="15" name="Marcador de contenido 2">
            <a:extLst>
              <a:ext uri="{FF2B5EF4-FFF2-40B4-BE49-F238E27FC236}">
                <a16:creationId xmlns="" xmlns:a16="http://schemas.microsoft.com/office/drawing/2014/main" id="{937C0850-2D83-4533-837A-6DCAFA8DAFDC}"/>
              </a:ext>
            </a:extLst>
          </p:cNvPr>
          <p:cNvSpPr txBox="1">
            <a:spLocks/>
          </p:cNvSpPr>
          <p:nvPr/>
        </p:nvSpPr>
        <p:spPr>
          <a:xfrm>
            <a:off x="-1" y="4447866"/>
            <a:ext cx="4553891" cy="426139"/>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PE" sz="2400" dirty="0"/>
              <a:t>RD de apertura de establecimiento</a:t>
            </a:r>
          </a:p>
        </p:txBody>
      </p:sp>
      <p:sp>
        <p:nvSpPr>
          <p:cNvPr id="28" name="Marcador de contenido 2">
            <a:extLst>
              <a:ext uri="{FF2B5EF4-FFF2-40B4-BE49-F238E27FC236}">
                <a16:creationId xmlns="" xmlns:a16="http://schemas.microsoft.com/office/drawing/2014/main" id="{B271FB6C-8ED7-49F5-9BE2-D1EBF53411BA}"/>
              </a:ext>
            </a:extLst>
          </p:cNvPr>
          <p:cNvSpPr txBox="1">
            <a:spLocks/>
          </p:cNvSpPr>
          <p:nvPr/>
        </p:nvSpPr>
        <p:spPr>
          <a:xfrm>
            <a:off x="12253" y="5075565"/>
            <a:ext cx="4556779" cy="437756"/>
          </a:xfrm>
          <a:prstGeom prst="rect">
            <a:avLst/>
          </a:prstGeom>
          <a:solidFill>
            <a:srgbClr val="FFFFC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conversión de la IE</a:t>
            </a:r>
          </a:p>
        </p:txBody>
      </p:sp>
      <p:sp>
        <p:nvSpPr>
          <p:cNvPr id="43" name="Marcador de contenido 2">
            <a:extLst>
              <a:ext uri="{FF2B5EF4-FFF2-40B4-BE49-F238E27FC236}">
                <a16:creationId xmlns="" xmlns:a16="http://schemas.microsoft.com/office/drawing/2014/main" id="{D04F1A29-8C74-43D6-8AE8-E447A70E3DBB}"/>
              </a:ext>
            </a:extLst>
          </p:cNvPr>
          <p:cNvSpPr txBox="1">
            <a:spLocks/>
          </p:cNvSpPr>
          <p:nvPr/>
        </p:nvSpPr>
        <p:spPr>
          <a:xfrm>
            <a:off x="7648918" y="2558616"/>
            <a:ext cx="4543082" cy="730754"/>
          </a:xfrm>
          <a:prstGeom prst="rect">
            <a:avLst/>
          </a:prstGeom>
          <a:solidFill>
            <a:schemeClr val="accent2">
              <a:lumMod val="60000"/>
              <a:lumOff val="4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RD/RG de creación de las IEE fusionadas </a:t>
            </a:r>
          </a:p>
          <a:p>
            <a:pPr marL="0" indent="0">
              <a:buFont typeface="Arial" panose="020B0604020202020204" pitchFamily="34" charset="0"/>
              <a:buNone/>
            </a:pPr>
            <a:endParaRPr lang="es-PE" sz="2400" dirty="0"/>
          </a:p>
        </p:txBody>
      </p:sp>
      <p:sp>
        <p:nvSpPr>
          <p:cNvPr id="44" name="Marcador de contenido 2">
            <a:extLst>
              <a:ext uri="{FF2B5EF4-FFF2-40B4-BE49-F238E27FC236}">
                <a16:creationId xmlns="" xmlns:a16="http://schemas.microsoft.com/office/drawing/2014/main" id="{739A5F22-D92E-494B-BE69-0C65DC227170}"/>
              </a:ext>
            </a:extLst>
          </p:cNvPr>
          <p:cNvSpPr txBox="1">
            <a:spLocks/>
          </p:cNvSpPr>
          <p:nvPr/>
        </p:nvSpPr>
        <p:spPr>
          <a:xfrm>
            <a:off x="7648917" y="3403698"/>
            <a:ext cx="4543083" cy="715081"/>
          </a:xfrm>
          <a:prstGeom prst="rect">
            <a:avLst/>
          </a:prstGeom>
          <a:solidFill>
            <a:schemeClr val="accent2">
              <a:lumMod val="60000"/>
              <a:lumOff val="40000"/>
            </a:schemeClr>
          </a:solidFill>
          <a:ln>
            <a:solidFill>
              <a:schemeClr val="tx1"/>
            </a:solidFill>
          </a:ln>
        </p:spPr>
        <p:txBody>
          <a:bodyPr vert="horz" lIns="91440" tIns="45720" rIns="91440" bIns="45720" rtlCol="0">
            <a:noAutofit/>
          </a:bodyPr>
          <a:lstStyle>
            <a:defPPr>
              <a:defRPr lang="es-PE"/>
            </a:defPPr>
            <a:lvl1pPr indent="0">
              <a:lnSpc>
                <a:spcPct val="90000"/>
              </a:lnSpc>
              <a:spcBef>
                <a:spcPts val="1000"/>
              </a:spcBef>
              <a:buFont typeface="Arial" panose="020B0604020202020204" pitchFamily="34" charset="0"/>
              <a:buNone/>
              <a:defRPr sz="3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2400" dirty="0"/>
              <a:t>RD/RG de creación de la IIEE original de la escisión</a:t>
            </a:r>
          </a:p>
        </p:txBody>
      </p:sp>
      <p:sp>
        <p:nvSpPr>
          <p:cNvPr id="45" name="Marcador de contenido 2">
            <a:extLst>
              <a:ext uri="{FF2B5EF4-FFF2-40B4-BE49-F238E27FC236}">
                <a16:creationId xmlns="" xmlns:a16="http://schemas.microsoft.com/office/drawing/2014/main" id="{8F3EF8ED-B0E8-48A8-BF90-FF47F981F410}"/>
              </a:ext>
            </a:extLst>
          </p:cNvPr>
          <p:cNvSpPr txBox="1">
            <a:spLocks/>
          </p:cNvSpPr>
          <p:nvPr/>
        </p:nvSpPr>
        <p:spPr>
          <a:xfrm>
            <a:off x="7622414" y="4473883"/>
            <a:ext cx="4543082" cy="433653"/>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ampliación de servicio</a:t>
            </a:r>
          </a:p>
        </p:txBody>
      </p:sp>
      <p:sp>
        <p:nvSpPr>
          <p:cNvPr id="46" name="Marcador de contenido 2">
            <a:extLst>
              <a:ext uri="{FF2B5EF4-FFF2-40B4-BE49-F238E27FC236}">
                <a16:creationId xmlns="" xmlns:a16="http://schemas.microsoft.com/office/drawing/2014/main" id="{5B856DDA-DA75-4A0E-B3B7-CFBD4D90ECCC}"/>
              </a:ext>
            </a:extLst>
          </p:cNvPr>
          <p:cNvSpPr txBox="1">
            <a:spLocks/>
          </p:cNvSpPr>
          <p:nvPr/>
        </p:nvSpPr>
        <p:spPr>
          <a:xfrm>
            <a:off x="7638000" y="5075345"/>
            <a:ext cx="4527496" cy="428876"/>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traslado de establecimiento</a:t>
            </a:r>
          </a:p>
        </p:txBody>
      </p:sp>
      <p:sp>
        <p:nvSpPr>
          <p:cNvPr id="47" name="Marcador de contenido 2">
            <a:extLst>
              <a:ext uri="{FF2B5EF4-FFF2-40B4-BE49-F238E27FC236}">
                <a16:creationId xmlns="" xmlns:a16="http://schemas.microsoft.com/office/drawing/2014/main" id="{DCB72C95-6229-4E02-87B9-9CBF9AF26AF3}"/>
              </a:ext>
            </a:extLst>
          </p:cNvPr>
          <p:cNvSpPr txBox="1">
            <a:spLocks/>
          </p:cNvSpPr>
          <p:nvPr/>
        </p:nvSpPr>
        <p:spPr>
          <a:xfrm>
            <a:off x="7642681" y="5675408"/>
            <a:ext cx="4522816" cy="433653"/>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apertura de establecimiento</a:t>
            </a:r>
          </a:p>
        </p:txBody>
      </p:sp>
      <p:sp>
        <p:nvSpPr>
          <p:cNvPr id="48" name="Marcador de contenido 2">
            <a:extLst>
              <a:ext uri="{FF2B5EF4-FFF2-40B4-BE49-F238E27FC236}">
                <a16:creationId xmlns="" xmlns:a16="http://schemas.microsoft.com/office/drawing/2014/main" id="{40B6CDB5-9A2D-4C75-8671-B74C3A2EF13E}"/>
              </a:ext>
            </a:extLst>
          </p:cNvPr>
          <p:cNvSpPr txBox="1">
            <a:spLocks/>
          </p:cNvSpPr>
          <p:nvPr/>
        </p:nvSpPr>
        <p:spPr>
          <a:xfrm>
            <a:off x="7642681" y="6292510"/>
            <a:ext cx="4522816" cy="435461"/>
          </a:xfrm>
          <a:prstGeom prst="rect">
            <a:avLst/>
          </a:prstGeom>
          <a:solidFill>
            <a:srgbClr val="FFFFC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conversión de la IE</a:t>
            </a:r>
          </a:p>
        </p:txBody>
      </p:sp>
      <p:sp>
        <p:nvSpPr>
          <p:cNvPr id="57" name="Cerrar llave 56">
            <a:extLst>
              <a:ext uri="{FF2B5EF4-FFF2-40B4-BE49-F238E27FC236}">
                <a16:creationId xmlns="" xmlns:a16="http://schemas.microsoft.com/office/drawing/2014/main" id="{8BFBDA18-5E8F-484D-8066-7DB044FE704D}"/>
              </a:ext>
            </a:extLst>
          </p:cNvPr>
          <p:cNvSpPr/>
          <p:nvPr/>
        </p:nvSpPr>
        <p:spPr>
          <a:xfrm flipH="1">
            <a:off x="7450054" y="4362276"/>
            <a:ext cx="250286" cy="2466363"/>
          </a:xfrm>
          <a:prstGeom prst="rightBrace">
            <a:avLst>
              <a:gd name="adj1" fmla="val 18010"/>
              <a:gd name="adj2" fmla="val 2030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0" name="CuadroTexto 59">
            <a:extLst>
              <a:ext uri="{FF2B5EF4-FFF2-40B4-BE49-F238E27FC236}">
                <a16:creationId xmlns="" xmlns:a16="http://schemas.microsoft.com/office/drawing/2014/main" id="{90E52733-E9CE-40D5-87B3-2C95448EA136}"/>
              </a:ext>
            </a:extLst>
          </p:cNvPr>
          <p:cNvSpPr txBox="1"/>
          <p:nvPr/>
        </p:nvSpPr>
        <p:spPr>
          <a:xfrm>
            <a:off x="4916057" y="3065920"/>
            <a:ext cx="2359886" cy="523220"/>
          </a:xfrm>
          <a:prstGeom prst="rect">
            <a:avLst/>
          </a:prstGeom>
          <a:noFill/>
          <a:ln>
            <a:solidFill>
              <a:schemeClr val="tx1"/>
            </a:solidFill>
            <a:prstDash val="dash"/>
          </a:ln>
        </p:spPr>
        <p:txBody>
          <a:bodyPr wrap="square" rtlCol="0">
            <a:spAutoFit/>
          </a:bodyPr>
          <a:lstStyle/>
          <a:p>
            <a:pPr algn="ctr"/>
            <a:r>
              <a:rPr lang="es-PE" sz="2800" dirty="0"/>
              <a:t>Antecedentes</a:t>
            </a:r>
          </a:p>
        </p:txBody>
      </p:sp>
      <p:sp>
        <p:nvSpPr>
          <p:cNvPr id="61" name="CuadroTexto 60">
            <a:extLst>
              <a:ext uri="{FF2B5EF4-FFF2-40B4-BE49-F238E27FC236}">
                <a16:creationId xmlns="" xmlns:a16="http://schemas.microsoft.com/office/drawing/2014/main" id="{E93F38D4-F21E-428B-AC10-EC62F14444E9}"/>
              </a:ext>
            </a:extLst>
          </p:cNvPr>
          <p:cNvSpPr txBox="1"/>
          <p:nvPr/>
        </p:nvSpPr>
        <p:spPr>
          <a:xfrm>
            <a:off x="4916057" y="1748428"/>
            <a:ext cx="2359885" cy="523220"/>
          </a:xfrm>
          <a:prstGeom prst="rect">
            <a:avLst/>
          </a:prstGeom>
          <a:noFill/>
          <a:ln>
            <a:solidFill>
              <a:schemeClr val="tx1"/>
            </a:solidFill>
            <a:prstDash val="dash"/>
          </a:ln>
        </p:spPr>
        <p:txBody>
          <a:bodyPr wrap="square" rtlCol="0">
            <a:spAutoFit/>
          </a:bodyPr>
          <a:lstStyle/>
          <a:p>
            <a:pPr algn="ctr"/>
            <a:r>
              <a:rPr lang="es-PE" sz="2800" dirty="0"/>
              <a:t>Identificación</a:t>
            </a:r>
          </a:p>
        </p:txBody>
      </p:sp>
      <p:cxnSp>
        <p:nvCxnSpPr>
          <p:cNvPr id="63" name="Conector recto de flecha 62">
            <a:extLst>
              <a:ext uri="{FF2B5EF4-FFF2-40B4-BE49-F238E27FC236}">
                <a16:creationId xmlns="" xmlns:a16="http://schemas.microsoft.com/office/drawing/2014/main" id="{5358757C-CF28-4BD2-8909-BD16F4CD861C}"/>
              </a:ext>
            </a:extLst>
          </p:cNvPr>
          <p:cNvCxnSpPr>
            <a:cxnSpLocks/>
            <a:stCxn id="61" idx="3"/>
            <a:endCxn id="5" idx="1"/>
          </p:cNvCxnSpPr>
          <p:nvPr/>
        </p:nvCxnSpPr>
        <p:spPr>
          <a:xfrm>
            <a:off x="7275942" y="2010038"/>
            <a:ext cx="358205" cy="22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 xmlns:a16="http://schemas.microsoft.com/office/drawing/2014/main" id="{D66837C7-4E58-4E50-8FC6-B74F84696B1E}"/>
              </a:ext>
            </a:extLst>
          </p:cNvPr>
          <p:cNvCxnSpPr>
            <a:cxnSpLocks/>
            <a:stCxn id="61" idx="1"/>
            <a:endCxn id="3" idx="3"/>
          </p:cNvCxnSpPr>
          <p:nvPr/>
        </p:nvCxnSpPr>
        <p:spPr>
          <a:xfrm flipH="1">
            <a:off x="4569197" y="2010038"/>
            <a:ext cx="346860" cy="1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Abrir llave 67">
            <a:extLst>
              <a:ext uri="{FF2B5EF4-FFF2-40B4-BE49-F238E27FC236}">
                <a16:creationId xmlns="" xmlns:a16="http://schemas.microsoft.com/office/drawing/2014/main" id="{56D665F5-CE8A-40A2-9A00-F375F2964583}"/>
              </a:ext>
            </a:extLst>
          </p:cNvPr>
          <p:cNvSpPr/>
          <p:nvPr/>
        </p:nvSpPr>
        <p:spPr>
          <a:xfrm>
            <a:off x="7438801" y="2454414"/>
            <a:ext cx="261539" cy="1785127"/>
          </a:xfrm>
          <a:prstGeom prst="leftBrace">
            <a:avLst>
              <a:gd name="adj1" fmla="val 8333"/>
              <a:gd name="adj2" fmla="val 5073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p>
        </p:txBody>
      </p:sp>
      <p:sp>
        <p:nvSpPr>
          <p:cNvPr id="69" name="CuadroTexto 68">
            <a:extLst>
              <a:ext uri="{FF2B5EF4-FFF2-40B4-BE49-F238E27FC236}">
                <a16:creationId xmlns="" xmlns:a16="http://schemas.microsoft.com/office/drawing/2014/main" id="{E84462EA-EDC1-4808-AAEA-2C5753DDE034}"/>
              </a:ext>
            </a:extLst>
          </p:cNvPr>
          <p:cNvSpPr txBox="1"/>
          <p:nvPr/>
        </p:nvSpPr>
        <p:spPr>
          <a:xfrm>
            <a:off x="3073008" y="-6293"/>
            <a:ext cx="6461303" cy="646331"/>
          </a:xfrm>
          <a:prstGeom prst="rect">
            <a:avLst/>
          </a:prstGeom>
          <a:noFill/>
        </p:spPr>
        <p:txBody>
          <a:bodyPr wrap="square" rtlCol="0">
            <a:spAutoFit/>
          </a:bodyPr>
          <a:lstStyle/>
          <a:p>
            <a:r>
              <a:rPr lang="es-PE" sz="3600" b="1" dirty="0">
                <a:solidFill>
                  <a:schemeClr val="accent1">
                    <a:lumMod val="75000"/>
                  </a:schemeClr>
                </a:solidFill>
              </a:rPr>
              <a:t>Identificación de una IE Pública</a:t>
            </a:r>
          </a:p>
        </p:txBody>
      </p:sp>
      <p:sp>
        <p:nvSpPr>
          <p:cNvPr id="55" name="Cerrar llave 54">
            <a:extLst>
              <a:ext uri="{FF2B5EF4-FFF2-40B4-BE49-F238E27FC236}">
                <a16:creationId xmlns="" xmlns:a16="http://schemas.microsoft.com/office/drawing/2014/main" id="{33633E39-C326-4C66-8A24-B842D07A4CA5}"/>
              </a:ext>
            </a:extLst>
          </p:cNvPr>
          <p:cNvSpPr/>
          <p:nvPr/>
        </p:nvSpPr>
        <p:spPr>
          <a:xfrm>
            <a:off x="4504910" y="3160417"/>
            <a:ext cx="248289" cy="2520712"/>
          </a:xfrm>
          <a:prstGeom prst="rightBrace">
            <a:avLst>
              <a:gd name="adj1" fmla="val 18010"/>
              <a:gd name="adj2" fmla="val 680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58" name="CuadroTexto 57">
            <a:extLst>
              <a:ext uri="{FF2B5EF4-FFF2-40B4-BE49-F238E27FC236}">
                <a16:creationId xmlns="" xmlns:a16="http://schemas.microsoft.com/office/drawing/2014/main" id="{110A48D4-9EB0-455F-AC76-C61A2BD4C56D}"/>
              </a:ext>
            </a:extLst>
          </p:cNvPr>
          <p:cNvSpPr txBox="1"/>
          <p:nvPr/>
        </p:nvSpPr>
        <p:spPr>
          <a:xfrm>
            <a:off x="4741944" y="4128326"/>
            <a:ext cx="2708110" cy="1384995"/>
          </a:xfrm>
          <a:prstGeom prst="rect">
            <a:avLst/>
          </a:prstGeom>
          <a:noFill/>
          <a:ln>
            <a:solidFill>
              <a:schemeClr val="tx1"/>
            </a:solidFill>
            <a:prstDash val="dash"/>
          </a:ln>
        </p:spPr>
        <p:txBody>
          <a:bodyPr wrap="square" rtlCol="0">
            <a:spAutoFit/>
          </a:bodyPr>
          <a:lstStyle/>
          <a:p>
            <a:pPr algn="ctr"/>
            <a:r>
              <a:rPr lang="es-PE" sz="2800" dirty="0"/>
              <a:t>Modificaciones al funcionamiento de la IE</a:t>
            </a:r>
          </a:p>
        </p:txBody>
      </p:sp>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77" y="19992"/>
            <a:ext cx="1525067" cy="771522"/>
          </a:xfrm>
          <a:prstGeom prst="rect">
            <a:avLst/>
          </a:prstGeom>
        </p:spPr>
      </p:pic>
    </p:spTree>
    <p:extLst>
      <p:ext uri="{BB962C8B-B14F-4D97-AF65-F5344CB8AC3E}">
        <p14:creationId xmlns:p14="http://schemas.microsoft.com/office/powerpoint/2010/main" val="1149691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8" name="CuadroTexto 7">
            <a:extLst>
              <a:ext uri="{FF2B5EF4-FFF2-40B4-BE49-F238E27FC236}">
                <a16:creationId xmlns="" xmlns:a16="http://schemas.microsoft.com/office/drawing/2014/main" id="{379A6FF2-1DFA-4A13-92C5-EFBC35D52238}"/>
              </a:ext>
            </a:extLst>
          </p:cNvPr>
          <p:cNvSpPr txBox="1"/>
          <p:nvPr/>
        </p:nvSpPr>
        <p:spPr>
          <a:xfrm>
            <a:off x="0" y="697530"/>
            <a:ext cx="12192000" cy="5324535"/>
          </a:xfrm>
          <a:prstGeom prst="rect">
            <a:avLst/>
          </a:prstGeom>
          <a:noFill/>
        </p:spPr>
        <p:txBody>
          <a:bodyPr wrap="square" rtlCol="0">
            <a:spAutoFit/>
          </a:bodyPr>
          <a:lstStyle/>
          <a:p>
            <a:pPr algn="just">
              <a:spcAft>
                <a:spcPts val="1200"/>
              </a:spcAft>
            </a:pPr>
            <a:r>
              <a:rPr lang="es-PE" sz="3000" dirty="0"/>
              <a:t>Para identificar a una </a:t>
            </a:r>
            <a:r>
              <a:rPr lang="es-PE" sz="3000" b="1" dirty="0"/>
              <a:t>IE privada </a:t>
            </a:r>
            <a:r>
              <a:rPr lang="es-PE" sz="3000" dirty="0"/>
              <a:t>se deberá contar con:</a:t>
            </a:r>
          </a:p>
          <a:p>
            <a:pPr marL="971550" lvl="1" indent="-514350" algn="just">
              <a:spcAft>
                <a:spcPts val="1200"/>
              </a:spcAft>
              <a:buFont typeface="Arial" panose="020B0604020202020204" pitchFamily="34" charset="0"/>
              <a:buChar char="•"/>
            </a:pPr>
            <a:r>
              <a:rPr lang="es-PE" sz="3000" dirty="0"/>
              <a:t>Acto resolutivo de autorización de la IIEE.</a:t>
            </a:r>
          </a:p>
          <a:p>
            <a:pPr marL="971550" lvl="1" indent="-514350" algn="just">
              <a:spcAft>
                <a:spcPts val="1200"/>
              </a:spcAft>
              <a:buFont typeface="Arial" panose="020B0604020202020204" pitchFamily="34" charset="0"/>
              <a:buChar char="•"/>
            </a:pPr>
            <a:r>
              <a:rPr lang="es-PE" sz="3000" dirty="0"/>
              <a:t>Acto resolutivo del director o director general.</a:t>
            </a:r>
          </a:p>
          <a:p>
            <a:pPr algn="just">
              <a:spcAft>
                <a:spcPts val="1200"/>
              </a:spcAft>
            </a:pPr>
            <a:r>
              <a:rPr lang="es-PE" sz="3000" dirty="0"/>
              <a:t>En caso la IIEE haya tenido modificaciones en sus características, se deberá contar, según corresponda:</a:t>
            </a:r>
          </a:p>
          <a:p>
            <a:pPr marL="971550" lvl="1" indent="-514350" algn="just">
              <a:spcAft>
                <a:spcPts val="1200"/>
              </a:spcAft>
              <a:buFont typeface="Arial" panose="020B0604020202020204" pitchFamily="34" charset="0"/>
              <a:buChar char="•"/>
            </a:pPr>
            <a:r>
              <a:rPr lang="es-PE" sz="3000" dirty="0"/>
              <a:t>Acto resolutivo de ampliación de servicio.</a:t>
            </a:r>
          </a:p>
          <a:p>
            <a:pPr marL="971550" lvl="1" indent="-514350" algn="just">
              <a:spcAft>
                <a:spcPts val="1200"/>
              </a:spcAft>
              <a:buFont typeface="Arial" panose="020B0604020202020204" pitchFamily="34" charset="0"/>
              <a:buChar char="•"/>
            </a:pPr>
            <a:r>
              <a:rPr lang="es-PE" sz="3000" dirty="0"/>
              <a:t>Acto resolutivo de conversión.</a:t>
            </a:r>
          </a:p>
          <a:p>
            <a:pPr marL="971550" lvl="1" indent="-514350" algn="just">
              <a:spcAft>
                <a:spcPts val="1200"/>
              </a:spcAft>
              <a:buFont typeface="Arial" panose="020B0604020202020204" pitchFamily="34" charset="0"/>
              <a:buChar char="•"/>
            </a:pPr>
            <a:r>
              <a:rPr lang="es-PE" sz="3000" dirty="0"/>
              <a:t>Acto resolutivo de traslado de local o apertura de establecimiento</a:t>
            </a:r>
          </a:p>
          <a:p>
            <a:pPr marL="971550" lvl="1" indent="-514350" algn="just">
              <a:spcAft>
                <a:spcPts val="1200"/>
              </a:spcAft>
              <a:buFont typeface="Arial" panose="020B0604020202020204" pitchFamily="34" charset="0"/>
              <a:buChar char="•"/>
            </a:pPr>
            <a:r>
              <a:rPr lang="es-PE" sz="3000" dirty="0"/>
              <a:t>Acto resolutivo de cambio de propietario</a:t>
            </a:r>
          </a:p>
        </p:txBody>
      </p:sp>
      <p:sp>
        <p:nvSpPr>
          <p:cNvPr id="9" name="CuadroTexto 8">
            <a:extLst>
              <a:ext uri="{FF2B5EF4-FFF2-40B4-BE49-F238E27FC236}">
                <a16:creationId xmlns="" xmlns:a16="http://schemas.microsoft.com/office/drawing/2014/main" id="{C9A6109F-0461-4BE1-BA46-8ECB5AD19C66}"/>
              </a:ext>
            </a:extLst>
          </p:cNvPr>
          <p:cNvSpPr txBox="1"/>
          <p:nvPr/>
        </p:nvSpPr>
        <p:spPr>
          <a:xfrm>
            <a:off x="0" y="5883907"/>
            <a:ext cx="10575235" cy="1015663"/>
          </a:xfrm>
          <a:prstGeom prst="rect">
            <a:avLst/>
          </a:prstGeom>
          <a:noFill/>
        </p:spPr>
        <p:txBody>
          <a:bodyPr wrap="square" rtlCol="0">
            <a:spAutoFit/>
          </a:bodyPr>
          <a:lstStyle/>
          <a:p>
            <a:pPr>
              <a:spcAft>
                <a:spcPts val="1200"/>
              </a:spcAft>
            </a:pPr>
            <a:r>
              <a:rPr lang="es-PE" sz="3000" b="1" dirty="0"/>
              <a:t>Nota</a:t>
            </a:r>
            <a:r>
              <a:rPr lang="es-PE" sz="3000" dirty="0"/>
              <a:t>: Si la IE tiene su origen en una fusión de IIEE, deberá adjuntar los actos resolutivos de creación de las IIEE originales (fusión).</a:t>
            </a:r>
          </a:p>
        </p:txBody>
      </p:sp>
      <p:sp>
        <p:nvSpPr>
          <p:cNvPr id="10" name="CuadroTexto 9">
            <a:extLst>
              <a:ext uri="{FF2B5EF4-FFF2-40B4-BE49-F238E27FC236}">
                <a16:creationId xmlns="" xmlns:a16="http://schemas.microsoft.com/office/drawing/2014/main" id="{71F2B08F-6C24-4754-B6DB-EF33EAADAB89}"/>
              </a:ext>
            </a:extLst>
          </p:cNvPr>
          <p:cNvSpPr txBox="1"/>
          <p:nvPr/>
        </p:nvSpPr>
        <p:spPr>
          <a:xfrm>
            <a:off x="1828800" y="0"/>
            <a:ext cx="8057322" cy="707886"/>
          </a:xfrm>
          <a:prstGeom prst="rect">
            <a:avLst/>
          </a:prstGeom>
          <a:noFill/>
        </p:spPr>
        <p:txBody>
          <a:bodyPr wrap="square" rtlCol="0">
            <a:spAutoFit/>
          </a:bodyPr>
          <a:lstStyle/>
          <a:p>
            <a:pPr algn="ctr"/>
            <a:r>
              <a:rPr lang="es-MX" sz="4000" b="1" dirty="0">
                <a:solidFill>
                  <a:srgbClr val="0C53A7"/>
                </a:solidFill>
              </a:rPr>
              <a:t>Pautas para identificar una IE privada</a:t>
            </a:r>
          </a:p>
        </p:txBody>
      </p:sp>
    </p:spTree>
    <p:extLst>
      <p:ext uri="{BB962C8B-B14F-4D97-AF65-F5344CB8AC3E}">
        <p14:creationId xmlns:p14="http://schemas.microsoft.com/office/powerpoint/2010/main" val="46062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74FA381-78B2-45AF-8755-56A3D143C850}"/>
              </a:ext>
            </a:extLst>
          </p:cNvPr>
          <p:cNvSpPr>
            <a:spLocks noGrp="1"/>
          </p:cNvSpPr>
          <p:nvPr>
            <p:ph idx="1"/>
          </p:nvPr>
        </p:nvSpPr>
        <p:spPr>
          <a:xfrm>
            <a:off x="-2803" y="2013661"/>
            <a:ext cx="4572000" cy="838772"/>
          </a:xfrm>
          <a:solidFill>
            <a:schemeClr val="accent1">
              <a:lumMod val="60000"/>
              <a:lumOff val="40000"/>
            </a:schemeClr>
          </a:solidFill>
          <a:ln>
            <a:solidFill>
              <a:schemeClr val="tx1"/>
            </a:solidFill>
          </a:ln>
        </p:spPr>
        <p:txBody>
          <a:bodyPr vert="horz" lIns="91440" tIns="45720" rIns="91440" bIns="45720" rtlCol="0">
            <a:noAutofit/>
          </a:bodyPr>
          <a:lstStyle/>
          <a:p>
            <a:pPr marL="0" indent="0">
              <a:buNone/>
            </a:pPr>
            <a:r>
              <a:rPr lang="es-PE" sz="2400" dirty="0"/>
              <a:t>RD de cambio de director actual</a:t>
            </a:r>
          </a:p>
          <a:p>
            <a:pPr marL="0" indent="0">
              <a:buNone/>
            </a:pPr>
            <a:endParaRPr lang="es-PE" sz="2400" dirty="0"/>
          </a:p>
        </p:txBody>
      </p:sp>
      <p:pic>
        <p:nvPicPr>
          <p:cNvPr id="71" name="Imagen 70">
            <a:extLst>
              <a:ext uri="{FF2B5EF4-FFF2-40B4-BE49-F238E27FC236}">
                <a16:creationId xmlns="" xmlns:a16="http://schemas.microsoft.com/office/drawing/2014/main" id="{C2D3EC20-C55A-45BA-A742-09CF21F67348}"/>
              </a:ext>
            </a:extLst>
          </p:cNvPr>
          <p:cNvPicPr>
            <a:picLocks noChangeAspect="1"/>
          </p:cNvPicPr>
          <p:nvPr/>
        </p:nvPicPr>
        <p:blipFill rotWithShape="1">
          <a:blip r:embed="rId2"/>
          <a:srcRect l="68372" t="39299" r="2516" b="9122"/>
          <a:stretch/>
        </p:blipFill>
        <p:spPr>
          <a:xfrm>
            <a:off x="10390499" y="5067509"/>
            <a:ext cx="1786730" cy="1780674"/>
          </a:xfrm>
          <a:prstGeom prst="rect">
            <a:avLst/>
          </a:prstGeom>
        </p:spPr>
      </p:pic>
      <p:sp>
        <p:nvSpPr>
          <p:cNvPr id="4" name="Marcador de contenido 2">
            <a:extLst>
              <a:ext uri="{FF2B5EF4-FFF2-40B4-BE49-F238E27FC236}">
                <a16:creationId xmlns="" xmlns:a16="http://schemas.microsoft.com/office/drawing/2014/main" id="{BE19D89D-39D5-4189-9D8D-E80BEA04A264}"/>
              </a:ext>
            </a:extLst>
          </p:cNvPr>
          <p:cNvSpPr txBox="1">
            <a:spLocks/>
          </p:cNvSpPr>
          <p:nvPr/>
        </p:nvSpPr>
        <p:spPr>
          <a:xfrm>
            <a:off x="2080591" y="1109565"/>
            <a:ext cx="7951305" cy="498500"/>
          </a:xfrm>
          <a:prstGeom prst="rect">
            <a:avLst/>
          </a:prstGeom>
          <a:solidFill>
            <a:schemeClr val="accent4"/>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3000" dirty="0"/>
              <a:t>RD/RG de autorización o fusión o escisión de la IE</a:t>
            </a:r>
          </a:p>
        </p:txBody>
      </p:sp>
      <p:sp>
        <p:nvSpPr>
          <p:cNvPr id="5" name="Marcador de contenido 2">
            <a:extLst>
              <a:ext uri="{FF2B5EF4-FFF2-40B4-BE49-F238E27FC236}">
                <a16:creationId xmlns="" xmlns:a16="http://schemas.microsoft.com/office/drawing/2014/main" id="{40D2E060-0B3B-42CB-BB07-6D24359F6758}"/>
              </a:ext>
            </a:extLst>
          </p:cNvPr>
          <p:cNvSpPr txBox="1">
            <a:spLocks/>
          </p:cNvSpPr>
          <p:nvPr/>
        </p:nvSpPr>
        <p:spPr>
          <a:xfrm>
            <a:off x="7634147" y="2018486"/>
            <a:ext cx="4543082" cy="816964"/>
          </a:xfrm>
          <a:prstGeom prst="rect">
            <a:avLst/>
          </a:prstGeom>
          <a:solidFill>
            <a:schemeClr val="accent1">
              <a:lumMod val="60000"/>
              <a:lumOff val="40000"/>
            </a:schemeClr>
          </a:solidFill>
          <a:ln>
            <a:solidFill>
              <a:schemeClr val="tx1"/>
            </a:solidFill>
          </a:ln>
        </p:spPr>
        <p:txBody>
          <a:bodyPr vert="horz" lIns="91440" tIns="45720" rIns="91440" bIns="45720" rtlCol="0">
            <a:noAutofit/>
          </a:bodyPr>
          <a:lstStyle>
            <a:lvl1pPr indent="0">
              <a:lnSpc>
                <a:spcPct val="90000"/>
              </a:lnSpc>
              <a:spcBef>
                <a:spcPts val="1000"/>
              </a:spcBef>
              <a:buFont typeface="Arial" panose="020B0604020202020204" pitchFamily="34" charset="0"/>
              <a:buNone/>
              <a:defRPr sz="3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2400" dirty="0"/>
              <a:t>RD de cambio de director actual</a:t>
            </a:r>
          </a:p>
        </p:txBody>
      </p:sp>
      <p:cxnSp>
        <p:nvCxnSpPr>
          <p:cNvPr id="7" name="Conector recto de flecha 6">
            <a:extLst>
              <a:ext uri="{FF2B5EF4-FFF2-40B4-BE49-F238E27FC236}">
                <a16:creationId xmlns="" xmlns:a16="http://schemas.microsoft.com/office/drawing/2014/main" id="{BFB60624-E4E6-43AB-A412-FFC48641BC20}"/>
              </a:ext>
            </a:extLst>
          </p:cNvPr>
          <p:cNvCxnSpPr>
            <a:cxnSpLocks/>
            <a:stCxn id="4" idx="2"/>
            <a:endCxn id="3" idx="0"/>
          </p:cNvCxnSpPr>
          <p:nvPr/>
        </p:nvCxnSpPr>
        <p:spPr>
          <a:xfrm flipH="1">
            <a:off x="2283197" y="1608065"/>
            <a:ext cx="3773047" cy="405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 xmlns:a16="http://schemas.microsoft.com/office/drawing/2014/main" id="{77881FE0-6A36-4E46-95F2-EEA02C372C71}"/>
              </a:ext>
            </a:extLst>
          </p:cNvPr>
          <p:cNvCxnSpPr>
            <a:cxnSpLocks/>
            <a:stCxn id="4" idx="2"/>
            <a:endCxn id="5" idx="0"/>
          </p:cNvCxnSpPr>
          <p:nvPr/>
        </p:nvCxnSpPr>
        <p:spPr>
          <a:xfrm>
            <a:off x="6056244" y="1608065"/>
            <a:ext cx="3849444" cy="410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 xmlns:a16="http://schemas.microsoft.com/office/drawing/2014/main" id="{1C7AFF62-C36C-40F9-807B-FC6ABF2DF2B2}"/>
              </a:ext>
            </a:extLst>
          </p:cNvPr>
          <p:cNvSpPr txBox="1"/>
          <p:nvPr/>
        </p:nvSpPr>
        <p:spPr>
          <a:xfrm>
            <a:off x="232089" y="1024178"/>
            <a:ext cx="1982813" cy="707886"/>
          </a:xfrm>
          <a:prstGeom prst="rect">
            <a:avLst/>
          </a:prstGeom>
          <a:noFill/>
        </p:spPr>
        <p:txBody>
          <a:bodyPr wrap="square" rtlCol="0">
            <a:spAutoFit/>
          </a:bodyPr>
          <a:lstStyle/>
          <a:p>
            <a:r>
              <a:rPr lang="es-PE" sz="2000" b="1" dirty="0">
                <a:solidFill>
                  <a:srgbClr val="FF0000"/>
                </a:solidFill>
              </a:rPr>
              <a:t>La IIEE proviene de autorización</a:t>
            </a:r>
          </a:p>
        </p:txBody>
      </p:sp>
      <p:sp>
        <p:nvSpPr>
          <p:cNvPr id="12" name="CuadroTexto 11">
            <a:extLst>
              <a:ext uri="{FF2B5EF4-FFF2-40B4-BE49-F238E27FC236}">
                <a16:creationId xmlns="" xmlns:a16="http://schemas.microsoft.com/office/drawing/2014/main" id="{BE6C5E3B-161F-4FDA-B489-F79B6DE4AC93}"/>
              </a:ext>
            </a:extLst>
          </p:cNvPr>
          <p:cNvSpPr txBox="1"/>
          <p:nvPr/>
        </p:nvSpPr>
        <p:spPr>
          <a:xfrm>
            <a:off x="10154836" y="1009664"/>
            <a:ext cx="1982813" cy="707886"/>
          </a:xfrm>
          <a:prstGeom prst="rect">
            <a:avLst/>
          </a:prstGeom>
          <a:noFill/>
        </p:spPr>
        <p:txBody>
          <a:bodyPr wrap="square" rtlCol="0">
            <a:spAutoFit/>
          </a:bodyPr>
          <a:lstStyle/>
          <a:p>
            <a:r>
              <a:rPr lang="es-PE" sz="2000" b="1" dirty="0">
                <a:solidFill>
                  <a:srgbClr val="FF0000"/>
                </a:solidFill>
              </a:rPr>
              <a:t>La IIEE proviene de una fusión</a:t>
            </a:r>
          </a:p>
        </p:txBody>
      </p:sp>
      <p:sp>
        <p:nvSpPr>
          <p:cNvPr id="13" name="Marcador de contenido 2">
            <a:extLst>
              <a:ext uri="{FF2B5EF4-FFF2-40B4-BE49-F238E27FC236}">
                <a16:creationId xmlns="" xmlns:a16="http://schemas.microsoft.com/office/drawing/2014/main" id="{75A1342B-7851-4F41-9D4E-4D4865BEE1C3}"/>
              </a:ext>
            </a:extLst>
          </p:cNvPr>
          <p:cNvSpPr txBox="1">
            <a:spLocks/>
          </p:cNvSpPr>
          <p:nvPr/>
        </p:nvSpPr>
        <p:spPr>
          <a:xfrm>
            <a:off x="13696" y="4081892"/>
            <a:ext cx="4553891" cy="394436"/>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ampliación de servicio</a:t>
            </a:r>
          </a:p>
        </p:txBody>
      </p:sp>
      <p:sp>
        <p:nvSpPr>
          <p:cNvPr id="14" name="Marcador de contenido 2">
            <a:extLst>
              <a:ext uri="{FF2B5EF4-FFF2-40B4-BE49-F238E27FC236}">
                <a16:creationId xmlns="" xmlns:a16="http://schemas.microsoft.com/office/drawing/2014/main" id="{5A53FC96-DB11-4C38-BE85-76AE465FCA25}"/>
              </a:ext>
            </a:extLst>
          </p:cNvPr>
          <p:cNvSpPr txBox="1">
            <a:spLocks/>
          </p:cNvSpPr>
          <p:nvPr/>
        </p:nvSpPr>
        <p:spPr>
          <a:xfrm>
            <a:off x="-2803" y="4645962"/>
            <a:ext cx="4572000" cy="700370"/>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traslado o apertura de establecimiento</a:t>
            </a:r>
          </a:p>
        </p:txBody>
      </p:sp>
      <p:sp>
        <p:nvSpPr>
          <p:cNvPr id="15" name="Marcador de contenido 2">
            <a:extLst>
              <a:ext uri="{FF2B5EF4-FFF2-40B4-BE49-F238E27FC236}">
                <a16:creationId xmlns="" xmlns:a16="http://schemas.microsoft.com/office/drawing/2014/main" id="{937C0850-2D83-4533-837A-6DCAFA8DAFDC}"/>
              </a:ext>
            </a:extLst>
          </p:cNvPr>
          <p:cNvSpPr txBox="1">
            <a:spLocks/>
          </p:cNvSpPr>
          <p:nvPr/>
        </p:nvSpPr>
        <p:spPr>
          <a:xfrm>
            <a:off x="-1" y="5511687"/>
            <a:ext cx="4553891" cy="406148"/>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conversión de la IE</a:t>
            </a:r>
          </a:p>
        </p:txBody>
      </p:sp>
      <p:sp>
        <p:nvSpPr>
          <p:cNvPr id="28" name="Marcador de contenido 2">
            <a:extLst>
              <a:ext uri="{FF2B5EF4-FFF2-40B4-BE49-F238E27FC236}">
                <a16:creationId xmlns="" xmlns:a16="http://schemas.microsoft.com/office/drawing/2014/main" id="{B271FB6C-8ED7-49F5-9BE2-D1EBF53411BA}"/>
              </a:ext>
            </a:extLst>
          </p:cNvPr>
          <p:cNvSpPr txBox="1">
            <a:spLocks/>
          </p:cNvSpPr>
          <p:nvPr/>
        </p:nvSpPr>
        <p:spPr>
          <a:xfrm>
            <a:off x="12251" y="6071411"/>
            <a:ext cx="4556779" cy="388112"/>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cambio propietario</a:t>
            </a:r>
          </a:p>
        </p:txBody>
      </p:sp>
      <p:sp>
        <p:nvSpPr>
          <p:cNvPr id="43" name="Marcador de contenido 2">
            <a:extLst>
              <a:ext uri="{FF2B5EF4-FFF2-40B4-BE49-F238E27FC236}">
                <a16:creationId xmlns="" xmlns:a16="http://schemas.microsoft.com/office/drawing/2014/main" id="{D04F1A29-8C74-43D6-8AE8-E447A70E3DBB}"/>
              </a:ext>
            </a:extLst>
          </p:cNvPr>
          <p:cNvSpPr txBox="1">
            <a:spLocks/>
          </p:cNvSpPr>
          <p:nvPr/>
        </p:nvSpPr>
        <p:spPr>
          <a:xfrm>
            <a:off x="7648918" y="2958854"/>
            <a:ext cx="4543082" cy="816963"/>
          </a:xfrm>
          <a:prstGeom prst="rect">
            <a:avLst/>
          </a:prstGeom>
          <a:solidFill>
            <a:schemeClr val="accent2">
              <a:lumMod val="60000"/>
              <a:lumOff val="4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RD/RG de autorización de las IEE fusionadas </a:t>
            </a:r>
          </a:p>
          <a:p>
            <a:pPr marL="0" indent="0">
              <a:buFont typeface="Arial" panose="020B0604020202020204" pitchFamily="34" charset="0"/>
              <a:buNone/>
            </a:pPr>
            <a:endParaRPr lang="es-PE" sz="2400" dirty="0"/>
          </a:p>
        </p:txBody>
      </p:sp>
      <p:sp>
        <p:nvSpPr>
          <p:cNvPr id="45" name="Marcador de contenido 2">
            <a:extLst>
              <a:ext uri="{FF2B5EF4-FFF2-40B4-BE49-F238E27FC236}">
                <a16:creationId xmlns="" xmlns:a16="http://schemas.microsoft.com/office/drawing/2014/main" id="{8F3EF8ED-B0E8-48A8-BF90-FF47F981F410}"/>
              </a:ext>
            </a:extLst>
          </p:cNvPr>
          <p:cNvSpPr txBox="1">
            <a:spLocks/>
          </p:cNvSpPr>
          <p:nvPr/>
        </p:nvSpPr>
        <p:spPr>
          <a:xfrm>
            <a:off x="7622414" y="4082521"/>
            <a:ext cx="4543082" cy="402044"/>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ampliación de servicio</a:t>
            </a:r>
          </a:p>
        </p:txBody>
      </p:sp>
      <p:sp>
        <p:nvSpPr>
          <p:cNvPr id="46" name="Marcador de contenido 2">
            <a:extLst>
              <a:ext uri="{FF2B5EF4-FFF2-40B4-BE49-F238E27FC236}">
                <a16:creationId xmlns="" xmlns:a16="http://schemas.microsoft.com/office/drawing/2014/main" id="{5B856DDA-DA75-4A0E-B3B7-CFBD4D90ECCC}"/>
              </a:ext>
            </a:extLst>
          </p:cNvPr>
          <p:cNvSpPr txBox="1">
            <a:spLocks/>
          </p:cNvSpPr>
          <p:nvPr/>
        </p:nvSpPr>
        <p:spPr>
          <a:xfrm>
            <a:off x="7638000" y="4717538"/>
            <a:ext cx="4527496" cy="694045"/>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traslado o apertura de establecimiento</a:t>
            </a:r>
          </a:p>
        </p:txBody>
      </p:sp>
      <p:sp>
        <p:nvSpPr>
          <p:cNvPr id="47" name="Marcador de contenido 2">
            <a:extLst>
              <a:ext uri="{FF2B5EF4-FFF2-40B4-BE49-F238E27FC236}">
                <a16:creationId xmlns="" xmlns:a16="http://schemas.microsoft.com/office/drawing/2014/main" id="{DCB72C95-6229-4E02-87B9-9CBF9AF26AF3}"/>
              </a:ext>
            </a:extLst>
          </p:cNvPr>
          <p:cNvSpPr txBox="1">
            <a:spLocks/>
          </p:cNvSpPr>
          <p:nvPr/>
        </p:nvSpPr>
        <p:spPr>
          <a:xfrm>
            <a:off x="7642681" y="5560882"/>
            <a:ext cx="4522816" cy="386523"/>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conversión de la IE</a:t>
            </a:r>
          </a:p>
        </p:txBody>
      </p:sp>
      <p:sp>
        <p:nvSpPr>
          <p:cNvPr id="48" name="Marcador de contenido 2">
            <a:extLst>
              <a:ext uri="{FF2B5EF4-FFF2-40B4-BE49-F238E27FC236}">
                <a16:creationId xmlns="" xmlns:a16="http://schemas.microsoft.com/office/drawing/2014/main" id="{40B6CDB5-9A2D-4C75-8671-B74C3A2EF13E}"/>
              </a:ext>
            </a:extLst>
          </p:cNvPr>
          <p:cNvSpPr txBox="1">
            <a:spLocks/>
          </p:cNvSpPr>
          <p:nvPr/>
        </p:nvSpPr>
        <p:spPr>
          <a:xfrm>
            <a:off x="7632547" y="6093858"/>
            <a:ext cx="4522816" cy="365665"/>
          </a:xfrm>
          <a:prstGeom prst="rect">
            <a:avLst/>
          </a:prstGeom>
          <a:solidFill>
            <a:srgbClr val="FFFFC1"/>
          </a:solidFill>
          <a:ln>
            <a:solidFill>
              <a:schemeClr val="tx1"/>
            </a:solidFill>
          </a:ln>
        </p:spPr>
        <p:txBody>
          <a:bodyPr vert="horz" lIns="91440" tIns="45720" rIns="91440" bIns="45720" rtlCol="0">
            <a:noAutofit/>
          </a:bodyPr>
          <a:lstStyle>
            <a:defPPr>
              <a:defRPr lang="es-PE"/>
            </a:defPPr>
            <a:lvl1pPr indent="0">
              <a:lnSpc>
                <a:spcPct val="90000"/>
              </a:lnSpc>
              <a:spcBef>
                <a:spcPts val="1000"/>
              </a:spcBef>
              <a:buFont typeface="Arial" panose="020B0604020202020204" pitchFamily="34" charset="0"/>
              <a:buNone/>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dirty="0"/>
              <a:t>RD de cambio de propietario</a:t>
            </a:r>
          </a:p>
        </p:txBody>
      </p:sp>
      <p:sp>
        <p:nvSpPr>
          <p:cNvPr id="57" name="Cerrar llave 56">
            <a:extLst>
              <a:ext uri="{FF2B5EF4-FFF2-40B4-BE49-F238E27FC236}">
                <a16:creationId xmlns="" xmlns:a16="http://schemas.microsoft.com/office/drawing/2014/main" id="{8BFBDA18-5E8F-484D-8066-7DB044FE704D}"/>
              </a:ext>
            </a:extLst>
          </p:cNvPr>
          <p:cNvSpPr/>
          <p:nvPr/>
        </p:nvSpPr>
        <p:spPr>
          <a:xfrm flipH="1">
            <a:off x="7330774" y="3956802"/>
            <a:ext cx="369566" cy="2564010"/>
          </a:xfrm>
          <a:prstGeom prst="rightBrace">
            <a:avLst>
              <a:gd name="adj1" fmla="val 18010"/>
              <a:gd name="adj2" fmla="val 2695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0" name="CuadroTexto 59">
            <a:extLst>
              <a:ext uri="{FF2B5EF4-FFF2-40B4-BE49-F238E27FC236}">
                <a16:creationId xmlns="" xmlns:a16="http://schemas.microsoft.com/office/drawing/2014/main" id="{90E52733-E9CE-40D5-87B3-2C95448EA136}"/>
              </a:ext>
            </a:extLst>
          </p:cNvPr>
          <p:cNvSpPr txBox="1"/>
          <p:nvPr/>
        </p:nvSpPr>
        <p:spPr>
          <a:xfrm>
            <a:off x="4916056" y="3137608"/>
            <a:ext cx="2359886" cy="461665"/>
          </a:xfrm>
          <a:prstGeom prst="rect">
            <a:avLst/>
          </a:prstGeom>
          <a:noFill/>
          <a:ln>
            <a:solidFill>
              <a:schemeClr val="tx1"/>
            </a:solidFill>
            <a:prstDash val="dash"/>
          </a:ln>
        </p:spPr>
        <p:txBody>
          <a:bodyPr wrap="square" rtlCol="0">
            <a:spAutoFit/>
          </a:bodyPr>
          <a:lstStyle/>
          <a:p>
            <a:pPr algn="ctr"/>
            <a:r>
              <a:rPr lang="es-PE" sz="2400" dirty="0"/>
              <a:t>Antecedentes</a:t>
            </a:r>
          </a:p>
        </p:txBody>
      </p:sp>
      <p:sp>
        <p:nvSpPr>
          <p:cNvPr id="61" name="CuadroTexto 60">
            <a:extLst>
              <a:ext uri="{FF2B5EF4-FFF2-40B4-BE49-F238E27FC236}">
                <a16:creationId xmlns="" xmlns:a16="http://schemas.microsoft.com/office/drawing/2014/main" id="{E93F38D4-F21E-428B-AC10-EC62F14444E9}"/>
              </a:ext>
            </a:extLst>
          </p:cNvPr>
          <p:cNvSpPr txBox="1"/>
          <p:nvPr/>
        </p:nvSpPr>
        <p:spPr>
          <a:xfrm>
            <a:off x="4916057" y="2196135"/>
            <a:ext cx="2359885" cy="461665"/>
          </a:xfrm>
          <a:prstGeom prst="rect">
            <a:avLst/>
          </a:prstGeom>
          <a:noFill/>
          <a:ln>
            <a:solidFill>
              <a:schemeClr val="tx1"/>
            </a:solidFill>
            <a:prstDash val="dash"/>
          </a:ln>
        </p:spPr>
        <p:txBody>
          <a:bodyPr wrap="square" rtlCol="0">
            <a:spAutoFit/>
          </a:bodyPr>
          <a:lstStyle/>
          <a:p>
            <a:pPr algn="ctr"/>
            <a:r>
              <a:rPr lang="es-PE" sz="2400" dirty="0"/>
              <a:t>Identificación</a:t>
            </a:r>
          </a:p>
        </p:txBody>
      </p:sp>
      <p:cxnSp>
        <p:nvCxnSpPr>
          <p:cNvPr id="63" name="Conector recto de flecha 62">
            <a:extLst>
              <a:ext uri="{FF2B5EF4-FFF2-40B4-BE49-F238E27FC236}">
                <a16:creationId xmlns="" xmlns:a16="http://schemas.microsoft.com/office/drawing/2014/main" id="{5358757C-CF28-4BD2-8909-BD16F4CD861C}"/>
              </a:ext>
            </a:extLst>
          </p:cNvPr>
          <p:cNvCxnSpPr>
            <a:cxnSpLocks/>
            <a:stCxn id="61" idx="3"/>
            <a:endCxn id="5" idx="1"/>
          </p:cNvCxnSpPr>
          <p:nvPr/>
        </p:nvCxnSpPr>
        <p:spPr>
          <a:xfrm>
            <a:off x="7275942" y="2426968"/>
            <a:ext cx="35820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 xmlns:a16="http://schemas.microsoft.com/office/drawing/2014/main" id="{D66837C7-4E58-4E50-8FC6-B74F84696B1E}"/>
              </a:ext>
            </a:extLst>
          </p:cNvPr>
          <p:cNvCxnSpPr>
            <a:cxnSpLocks/>
            <a:stCxn id="61" idx="1"/>
            <a:endCxn id="3" idx="3"/>
          </p:cNvCxnSpPr>
          <p:nvPr/>
        </p:nvCxnSpPr>
        <p:spPr>
          <a:xfrm flipH="1">
            <a:off x="4569197" y="2426968"/>
            <a:ext cx="346860" cy="6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Abrir llave 67">
            <a:extLst>
              <a:ext uri="{FF2B5EF4-FFF2-40B4-BE49-F238E27FC236}">
                <a16:creationId xmlns="" xmlns:a16="http://schemas.microsoft.com/office/drawing/2014/main" id="{56D665F5-CE8A-40A2-9A00-F375F2964583}"/>
              </a:ext>
            </a:extLst>
          </p:cNvPr>
          <p:cNvSpPr/>
          <p:nvPr/>
        </p:nvSpPr>
        <p:spPr>
          <a:xfrm>
            <a:off x="7342135" y="2918150"/>
            <a:ext cx="369014" cy="92428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p>
        </p:txBody>
      </p:sp>
      <p:sp>
        <p:nvSpPr>
          <p:cNvPr id="69" name="CuadroTexto 68">
            <a:extLst>
              <a:ext uri="{FF2B5EF4-FFF2-40B4-BE49-F238E27FC236}">
                <a16:creationId xmlns="" xmlns:a16="http://schemas.microsoft.com/office/drawing/2014/main" id="{E84462EA-EDC1-4808-AAEA-2C5753DDE034}"/>
              </a:ext>
            </a:extLst>
          </p:cNvPr>
          <p:cNvSpPr txBox="1"/>
          <p:nvPr/>
        </p:nvSpPr>
        <p:spPr>
          <a:xfrm>
            <a:off x="3020036" y="46834"/>
            <a:ext cx="6461303" cy="646331"/>
          </a:xfrm>
          <a:prstGeom prst="rect">
            <a:avLst/>
          </a:prstGeom>
          <a:noFill/>
        </p:spPr>
        <p:txBody>
          <a:bodyPr wrap="square" rtlCol="0">
            <a:spAutoFit/>
          </a:bodyPr>
          <a:lstStyle/>
          <a:p>
            <a:r>
              <a:rPr lang="es-PE" sz="3600" b="1" dirty="0">
                <a:solidFill>
                  <a:schemeClr val="accent1">
                    <a:lumMod val="75000"/>
                  </a:schemeClr>
                </a:solidFill>
              </a:rPr>
              <a:t>Identificación de una IE Privada</a:t>
            </a:r>
          </a:p>
        </p:txBody>
      </p:sp>
      <p:sp>
        <p:nvSpPr>
          <p:cNvPr id="55" name="Cerrar llave 54">
            <a:extLst>
              <a:ext uri="{FF2B5EF4-FFF2-40B4-BE49-F238E27FC236}">
                <a16:creationId xmlns="" xmlns:a16="http://schemas.microsoft.com/office/drawing/2014/main" id="{33633E39-C326-4C66-8A24-B842D07A4CA5}"/>
              </a:ext>
            </a:extLst>
          </p:cNvPr>
          <p:cNvSpPr/>
          <p:nvPr/>
        </p:nvSpPr>
        <p:spPr>
          <a:xfrm>
            <a:off x="4491658" y="3960533"/>
            <a:ext cx="369014" cy="2560279"/>
          </a:xfrm>
          <a:prstGeom prst="rightBrace">
            <a:avLst>
              <a:gd name="adj1" fmla="val 18010"/>
              <a:gd name="adj2" fmla="val 2975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58" name="CuadroTexto 57">
            <a:extLst>
              <a:ext uri="{FF2B5EF4-FFF2-40B4-BE49-F238E27FC236}">
                <a16:creationId xmlns="" xmlns:a16="http://schemas.microsoft.com/office/drawing/2014/main" id="{110A48D4-9EB0-455F-AC76-C61A2BD4C56D}"/>
              </a:ext>
            </a:extLst>
          </p:cNvPr>
          <p:cNvSpPr txBox="1"/>
          <p:nvPr/>
        </p:nvSpPr>
        <p:spPr>
          <a:xfrm>
            <a:off x="4741944" y="4128208"/>
            <a:ext cx="2708110" cy="1200329"/>
          </a:xfrm>
          <a:prstGeom prst="rect">
            <a:avLst/>
          </a:prstGeom>
          <a:noFill/>
          <a:ln>
            <a:solidFill>
              <a:schemeClr val="tx1"/>
            </a:solidFill>
            <a:prstDash val="dash"/>
          </a:ln>
        </p:spPr>
        <p:txBody>
          <a:bodyPr wrap="square" rtlCol="0">
            <a:spAutoFit/>
          </a:bodyPr>
          <a:lstStyle/>
          <a:p>
            <a:pPr algn="ctr"/>
            <a:r>
              <a:rPr lang="es-PE" sz="2400" dirty="0"/>
              <a:t>Modificaciones al funcionamiento de la IE</a:t>
            </a:r>
          </a:p>
        </p:txBody>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77" y="19992"/>
            <a:ext cx="1525067" cy="771522"/>
          </a:xfrm>
          <a:prstGeom prst="rect">
            <a:avLst/>
          </a:prstGeom>
        </p:spPr>
      </p:pic>
    </p:spTree>
    <p:extLst>
      <p:ext uri="{BB962C8B-B14F-4D97-AF65-F5344CB8AC3E}">
        <p14:creationId xmlns:p14="http://schemas.microsoft.com/office/powerpoint/2010/main" val="2003536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 xmlns:a16="http://schemas.microsoft.com/office/drawing/2014/main" id="{EEBAD85F-476B-4D3E-85E5-4DE34A0A85EE}"/>
              </a:ext>
            </a:extLst>
          </p:cNvPr>
          <p:cNvSpPr txBox="1"/>
          <p:nvPr/>
        </p:nvSpPr>
        <p:spPr>
          <a:xfrm>
            <a:off x="-19166" y="5089884"/>
            <a:ext cx="3350440" cy="1815882"/>
          </a:xfrm>
          <a:prstGeom prst="rect">
            <a:avLst/>
          </a:prstGeom>
          <a:noFill/>
        </p:spPr>
        <p:txBody>
          <a:bodyPr wrap="square" rtlCol="0">
            <a:spAutoFit/>
          </a:bodyPr>
          <a:lstStyle/>
          <a:p>
            <a:r>
              <a:rPr lang="es-PE" sz="2800" b="1" dirty="0"/>
              <a:t>Creación de IE</a:t>
            </a:r>
          </a:p>
          <a:p>
            <a:r>
              <a:rPr lang="es-PE" sz="2800" dirty="0"/>
              <a:t>RM 2557-1966</a:t>
            </a:r>
          </a:p>
          <a:p>
            <a:r>
              <a:rPr lang="es-PE" sz="2800" dirty="0"/>
              <a:t>IE N°49581 – Primaria</a:t>
            </a:r>
          </a:p>
          <a:p>
            <a:r>
              <a:rPr lang="es-PE" sz="2800" dirty="0"/>
              <a:t>Fecha: 18/05/1966</a:t>
            </a:r>
          </a:p>
        </p:txBody>
      </p:sp>
      <p:sp>
        <p:nvSpPr>
          <p:cNvPr id="10" name="Signo más 9">
            <a:extLst>
              <a:ext uri="{FF2B5EF4-FFF2-40B4-BE49-F238E27FC236}">
                <a16:creationId xmlns="" xmlns:a16="http://schemas.microsoft.com/office/drawing/2014/main" id="{731F7C4B-38EB-4E61-8F45-3541604BD045}"/>
              </a:ext>
            </a:extLst>
          </p:cNvPr>
          <p:cNvSpPr/>
          <p:nvPr/>
        </p:nvSpPr>
        <p:spPr>
          <a:xfrm>
            <a:off x="3331274" y="2188723"/>
            <a:ext cx="861391" cy="781879"/>
          </a:xfrm>
          <a:prstGeom prst="mathPl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CuadroTexto 23">
            <a:extLst>
              <a:ext uri="{FF2B5EF4-FFF2-40B4-BE49-F238E27FC236}">
                <a16:creationId xmlns="" xmlns:a16="http://schemas.microsoft.com/office/drawing/2014/main" id="{8340E343-DFE0-482C-B25C-F0B4F392EA5B}"/>
              </a:ext>
            </a:extLst>
          </p:cNvPr>
          <p:cNvSpPr txBox="1"/>
          <p:nvPr/>
        </p:nvSpPr>
        <p:spPr>
          <a:xfrm>
            <a:off x="4323291" y="4968116"/>
            <a:ext cx="3572478" cy="1938992"/>
          </a:xfrm>
          <a:prstGeom prst="rect">
            <a:avLst/>
          </a:prstGeom>
          <a:noFill/>
        </p:spPr>
        <p:txBody>
          <a:bodyPr wrap="square" rtlCol="0">
            <a:spAutoFit/>
          </a:bodyPr>
          <a:lstStyle/>
          <a:p>
            <a:r>
              <a:rPr lang="es-PE" sz="3000" b="1" dirty="0"/>
              <a:t>Cambio de nombre</a:t>
            </a:r>
          </a:p>
          <a:p>
            <a:r>
              <a:rPr lang="es-PE" sz="3000" dirty="0"/>
              <a:t>RM 1000-1971</a:t>
            </a:r>
          </a:p>
          <a:p>
            <a:r>
              <a:rPr lang="es-PE" sz="3000" dirty="0"/>
              <a:t>IE N°34184 – Primaria</a:t>
            </a:r>
          </a:p>
          <a:p>
            <a:r>
              <a:rPr lang="es-PE" sz="3000" dirty="0"/>
              <a:t>Fecha: 31/03/1971</a:t>
            </a:r>
          </a:p>
        </p:txBody>
      </p:sp>
      <p:pic>
        <p:nvPicPr>
          <p:cNvPr id="2" name="Imagen 1">
            <a:extLst>
              <a:ext uri="{FF2B5EF4-FFF2-40B4-BE49-F238E27FC236}">
                <a16:creationId xmlns="" xmlns:a16="http://schemas.microsoft.com/office/drawing/2014/main" id="{910C0FF9-826C-454B-B493-CF3F88BF3D22}"/>
              </a:ext>
            </a:extLst>
          </p:cNvPr>
          <p:cNvPicPr>
            <a:picLocks noChangeAspect="1"/>
          </p:cNvPicPr>
          <p:nvPr/>
        </p:nvPicPr>
        <p:blipFill>
          <a:blip r:embed="rId2"/>
          <a:stretch>
            <a:fillRect/>
          </a:stretch>
        </p:blipFill>
        <p:spPr>
          <a:xfrm>
            <a:off x="-19166" y="609596"/>
            <a:ext cx="3197795" cy="4494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a:extLst>
              <a:ext uri="{FF2B5EF4-FFF2-40B4-BE49-F238E27FC236}">
                <a16:creationId xmlns="" xmlns:a16="http://schemas.microsoft.com/office/drawing/2014/main" id="{9A67CB7D-70B8-4EFF-8E5A-9D435B5EDACD}"/>
              </a:ext>
            </a:extLst>
          </p:cNvPr>
          <p:cNvPicPr>
            <a:picLocks noChangeAspect="1"/>
          </p:cNvPicPr>
          <p:nvPr/>
        </p:nvPicPr>
        <p:blipFill rotWithShape="1">
          <a:blip r:embed="rId3"/>
          <a:srcRect b="837"/>
          <a:stretch/>
        </p:blipFill>
        <p:spPr>
          <a:xfrm>
            <a:off x="4438585" y="580567"/>
            <a:ext cx="3197794" cy="4494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9" name="CuadroTexto 68">
            <a:extLst>
              <a:ext uri="{FF2B5EF4-FFF2-40B4-BE49-F238E27FC236}">
                <a16:creationId xmlns="" xmlns:a16="http://schemas.microsoft.com/office/drawing/2014/main" id="{E84462EA-EDC1-4808-AAEA-2C5753DDE034}"/>
              </a:ext>
            </a:extLst>
          </p:cNvPr>
          <p:cNvSpPr txBox="1"/>
          <p:nvPr/>
        </p:nvSpPr>
        <p:spPr>
          <a:xfrm>
            <a:off x="-1" y="6807"/>
            <a:ext cx="11909859" cy="584775"/>
          </a:xfrm>
          <a:prstGeom prst="rect">
            <a:avLst/>
          </a:prstGeom>
          <a:noFill/>
        </p:spPr>
        <p:txBody>
          <a:bodyPr wrap="square" rtlCol="0">
            <a:spAutoFit/>
          </a:bodyPr>
          <a:lstStyle/>
          <a:p>
            <a:r>
              <a:rPr lang="es-PE" sz="3200" b="1" dirty="0">
                <a:solidFill>
                  <a:schemeClr val="accent1">
                    <a:lumMod val="75000"/>
                  </a:schemeClr>
                </a:solidFill>
              </a:rPr>
              <a:t>Ejemplo 1: IE 34184, </a:t>
            </a:r>
            <a:r>
              <a:rPr lang="es-PE" sz="3200" b="1" dirty="0" err="1">
                <a:solidFill>
                  <a:schemeClr val="accent1">
                    <a:lumMod val="75000"/>
                  </a:schemeClr>
                </a:solidFill>
              </a:rPr>
              <a:t>Tapuc</a:t>
            </a:r>
            <a:r>
              <a:rPr lang="es-PE" sz="3200" b="1" dirty="0">
                <a:solidFill>
                  <a:schemeClr val="accent1">
                    <a:lumMod val="75000"/>
                  </a:schemeClr>
                </a:solidFill>
              </a:rPr>
              <a:t>, Daniel Alcides Carrión, Pasco</a:t>
            </a:r>
          </a:p>
        </p:txBody>
      </p:sp>
      <p:pic>
        <p:nvPicPr>
          <p:cNvPr id="4" name="Imagen 3">
            <a:extLst>
              <a:ext uri="{FF2B5EF4-FFF2-40B4-BE49-F238E27FC236}">
                <a16:creationId xmlns="" xmlns:a16="http://schemas.microsoft.com/office/drawing/2014/main" id="{ADD7E776-AE5D-4F6C-873D-108E3F174904}"/>
              </a:ext>
            </a:extLst>
          </p:cNvPr>
          <p:cNvPicPr>
            <a:picLocks noChangeAspect="1"/>
          </p:cNvPicPr>
          <p:nvPr/>
        </p:nvPicPr>
        <p:blipFill>
          <a:blip r:embed="rId4"/>
          <a:stretch>
            <a:fillRect/>
          </a:stretch>
        </p:blipFill>
        <p:spPr>
          <a:xfrm>
            <a:off x="8896335" y="604746"/>
            <a:ext cx="3181730" cy="4499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Signo más 13">
            <a:extLst>
              <a:ext uri="{FF2B5EF4-FFF2-40B4-BE49-F238E27FC236}">
                <a16:creationId xmlns="" xmlns:a16="http://schemas.microsoft.com/office/drawing/2014/main" id="{372089FE-AA97-409E-9ABF-A1FB134535AF}"/>
              </a:ext>
            </a:extLst>
          </p:cNvPr>
          <p:cNvSpPr/>
          <p:nvPr/>
        </p:nvSpPr>
        <p:spPr>
          <a:xfrm>
            <a:off x="7868478" y="2188722"/>
            <a:ext cx="861391" cy="781879"/>
          </a:xfrm>
          <a:prstGeom prst="mathPl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 xmlns:a16="http://schemas.microsoft.com/office/drawing/2014/main" id="{67A35EFA-192F-4A55-B9BA-351863B1BB91}"/>
              </a:ext>
            </a:extLst>
          </p:cNvPr>
          <p:cNvSpPr txBox="1"/>
          <p:nvPr/>
        </p:nvSpPr>
        <p:spPr>
          <a:xfrm>
            <a:off x="8619522" y="4970273"/>
            <a:ext cx="3572478" cy="1938992"/>
          </a:xfrm>
          <a:prstGeom prst="rect">
            <a:avLst/>
          </a:prstGeom>
          <a:noFill/>
        </p:spPr>
        <p:txBody>
          <a:bodyPr wrap="square" rtlCol="0">
            <a:spAutoFit/>
          </a:bodyPr>
          <a:lstStyle/>
          <a:p>
            <a:r>
              <a:rPr lang="es-PE" sz="3000" b="1" dirty="0"/>
              <a:t>Cambio de director</a:t>
            </a:r>
          </a:p>
          <a:p>
            <a:r>
              <a:rPr lang="es-PE" sz="3000" dirty="0"/>
              <a:t>RM 149-2018</a:t>
            </a:r>
          </a:p>
          <a:p>
            <a:r>
              <a:rPr lang="es-PE" sz="3000" dirty="0"/>
              <a:t>IE N°34184 – Primaria</a:t>
            </a:r>
          </a:p>
          <a:p>
            <a:r>
              <a:rPr lang="es-PE" sz="3000" dirty="0"/>
              <a:t>Fecha: 31/02/2018</a:t>
            </a:r>
          </a:p>
        </p:txBody>
      </p:sp>
      <p:pic>
        <p:nvPicPr>
          <p:cNvPr id="11" name="Imagen 10">
            <a:extLst>
              <a:ext uri="{FF2B5EF4-FFF2-40B4-BE49-F238E27FC236}">
                <a16:creationId xmlns="" xmlns:a16="http://schemas.microsoft.com/office/drawing/2014/main" id="{B072ADAB-BF0E-460B-AB8F-9E64B8663D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9232" y="18898"/>
            <a:ext cx="2163867" cy="475840"/>
          </a:xfrm>
          <a:prstGeom prst="rect">
            <a:avLst/>
          </a:prstGeom>
        </p:spPr>
      </p:pic>
    </p:spTree>
    <p:extLst>
      <p:ext uri="{BB962C8B-B14F-4D97-AF65-F5344CB8AC3E}">
        <p14:creationId xmlns:p14="http://schemas.microsoft.com/office/powerpoint/2010/main" val="690092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adroTexto 68">
            <a:extLst>
              <a:ext uri="{FF2B5EF4-FFF2-40B4-BE49-F238E27FC236}">
                <a16:creationId xmlns="" xmlns:a16="http://schemas.microsoft.com/office/drawing/2014/main" id="{E84462EA-EDC1-4808-AAEA-2C5753DDE034}"/>
              </a:ext>
            </a:extLst>
          </p:cNvPr>
          <p:cNvSpPr txBox="1"/>
          <p:nvPr/>
        </p:nvSpPr>
        <p:spPr>
          <a:xfrm>
            <a:off x="0" y="6807"/>
            <a:ext cx="9713844" cy="584775"/>
          </a:xfrm>
          <a:prstGeom prst="rect">
            <a:avLst/>
          </a:prstGeom>
          <a:noFill/>
        </p:spPr>
        <p:txBody>
          <a:bodyPr wrap="square" rtlCol="0">
            <a:spAutoFit/>
          </a:bodyPr>
          <a:lstStyle/>
          <a:p>
            <a:r>
              <a:rPr lang="es-PE" sz="3200" b="1" dirty="0">
                <a:solidFill>
                  <a:schemeClr val="accent1">
                    <a:lumMod val="75000"/>
                  </a:schemeClr>
                </a:solidFill>
              </a:rPr>
              <a:t>IE Los Creativos de Mi Perú, </a:t>
            </a:r>
            <a:r>
              <a:rPr lang="es-PE" sz="3200" b="1" dirty="0" err="1">
                <a:solidFill>
                  <a:schemeClr val="accent1">
                    <a:lumMod val="75000"/>
                  </a:schemeClr>
                </a:solidFill>
              </a:rPr>
              <a:t>Palcazu</a:t>
            </a:r>
            <a:r>
              <a:rPr lang="es-PE" sz="3200" b="1" dirty="0">
                <a:solidFill>
                  <a:schemeClr val="accent1">
                    <a:lumMod val="75000"/>
                  </a:schemeClr>
                </a:solidFill>
              </a:rPr>
              <a:t>, Oxapampa, Pasco</a:t>
            </a:r>
          </a:p>
        </p:txBody>
      </p:sp>
      <p:pic>
        <p:nvPicPr>
          <p:cNvPr id="65" name="Imagen 64">
            <a:extLst>
              <a:ext uri="{FF2B5EF4-FFF2-40B4-BE49-F238E27FC236}">
                <a16:creationId xmlns="" xmlns:a16="http://schemas.microsoft.com/office/drawing/2014/main" id="{B072ADAB-BF0E-460B-AB8F-9E64B8663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9232" y="18898"/>
            <a:ext cx="2163867" cy="475840"/>
          </a:xfrm>
          <a:prstGeom prst="rect">
            <a:avLst/>
          </a:prstGeom>
        </p:spPr>
      </p:pic>
      <p:sp>
        <p:nvSpPr>
          <p:cNvPr id="8" name="CuadroTexto 7">
            <a:extLst>
              <a:ext uri="{FF2B5EF4-FFF2-40B4-BE49-F238E27FC236}">
                <a16:creationId xmlns="" xmlns:a16="http://schemas.microsoft.com/office/drawing/2014/main" id="{EEBAD85F-476B-4D3E-85E5-4DE34A0A85EE}"/>
              </a:ext>
            </a:extLst>
          </p:cNvPr>
          <p:cNvSpPr txBox="1"/>
          <p:nvPr/>
        </p:nvSpPr>
        <p:spPr>
          <a:xfrm>
            <a:off x="0" y="4456572"/>
            <a:ext cx="3403069" cy="2400657"/>
          </a:xfrm>
          <a:prstGeom prst="rect">
            <a:avLst/>
          </a:prstGeom>
          <a:noFill/>
        </p:spPr>
        <p:txBody>
          <a:bodyPr wrap="square" rtlCol="0">
            <a:spAutoFit/>
          </a:bodyPr>
          <a:lstStyle/>
          <a:p>
            <a:r>
              <a:rPr lang="es-PE" sz="3000" dirty="0"/>
              <a:t>RD de creación del IEGECOM Los Creativos de Mi Perú – Nivel inicial</a:t>
            </a:r>
          </a:p>
          <a:p>
            <a:r>
              <a:rPr lang="es-PE" sz="3000" dirty="0"/>
              <a:t>Fecha: 08/03/2012</a:t>
            </a:r>
          </a:p>
        </p:txBody>
      </p:sp>
      <p:sp>
        <p:nvSpPr>
          <p:cNvPr id="10" name="Signo más 9">
            <a:extLst>
              <a:ext uri="{FF2B5EF4-FFF2-40B4-BE49-F238E27FC236}">
                <a16:creationId xmlns="" xmlns:a16="http://schemas.microsoft.com/office/drawing/2014/main" id="{731F7C4B-38EB-4E61-8F45-3541604BD045}"/>
              </a:ext>
            </a:extLst>
          </p:cNvPr>
          <p:cNvSpPr/>
          <p:nvPr/>
        </p:nvSpPr>
        <p:spPr>
          <a:xfrm>
            <a:off x="3233531" y="2440914"/>
            <a:ext cx="861391" cy="781879"/>
          </a:xfrm>
          <a:prstGeom prst="mathPl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CuadroTexto 23">
            <a:extLst>
              <a:ext uri="{FF2B5EF4-FFF2-40B4-BE49-F238E27FC236}">
                <a16:creationId xmlns="" xmlns:a16="http://schemas.microsoft.com/office/drawing/2014/main" id="{8340E343-DFE0-482C-B25C-F0B4F392EA5B}"/>
              </a:ext>
            </a:extLst>
          </p:cNvPr>
          <p:cNvSpPr txBox="1"/>
          <p:nvPr/>
        </p:nvSpPr>
        <p:spPr>
          <a:xfrm>
            <a:off x="4479389" y="4438445"/>
            <a:ext cx="3403069" cy="2400657"/>
          </a:xfrm>
          <a:prstGeom prst="rect">
            <a:avLst/>
          </a:prstGeom>
          <a:noFill/>
        </p:spPr>
        <p:txBody>
          <a:bodyPr wrap="square" rtlCol="0">
            <a:spAutoFit/>
          </a:bodyPr>
          <a:lstStyle/>
          <a:p>
            <a:r>
              <a:rPr lang="es-PE" sz="3000" dirty="0"/>
              <a:t>RD de Cambio de gestión de Los Creativos de Mi Perú – Nivel inicial</a:t>
            </a:r>
          </a:p>
          <a:p>
            <a:r>
              <a:rPr lang="es-PE" sz="3000" dirty="0"/>
              <a:t>Fecha: 12/06/2012</a:t>
            </a:r>
          </a:p>
        </p:txBody>
      </p:sp>
      <p:sp>
        <p:nvSpPr>
          <p:cNvPr id="11" name="CuadroTexto 10">
            <a:extLst>
              <a:ext uri="{FF2B5EF4-FFF2-40B4-BE49-F238E27FC236}">
                <a16:creationId xmlns="" xmlns:a16="http://schemas.microsoft.com/office/drawing/2014/main" id="{B66C026E-67AC-43D6-83DE-19C704FEA88F}"/>
              </a:ext>
            </a:extLst>
          </p:cNvPr>
          <p:cNvSpPr txBox="1"/>
          <p:nvPr/>
        </p:nvSpPr>
        <p:spPr>
          <a:xfrm>
            <a:off x="8740030" y="4438445"/>
            <a:ext cx="3403069" cy="2400657"/>
          </a:xfrm>
          <a:prstGeom prst="rect">
            <a:avLst/>
          </a:prstGeom>
          <a:noFill/>
        </p:spPr>
        <p:txBody>
          <a:bodyPr wrap="square" rtlCol="0">
            <a:spAutoFit/>
          </a:bodyPr>
          <a:lstStyle/>
          <a:p>
            <a:r>
              <a:rPr lang="es-PE" sz="3000" dirty="0"/>
              <a:t>RD de Cambio de director de Los Creativos de Mi Perú – Nivel inicial</a:t>
            </a:r>
          </a:p>
          <a:p>
            <a:r>
              <a:rPr lang="es-PE" sz="3000" dirty="0"/>
              <a:t>Fecha: 27/02/2018</a:t>
            </a:r>
          </a:p>
        </p:txBody>
      </p:sp>
      <p:sp>
        <p:nvSpPr>
          <p:cNvPr id="13" name="Signo más 12">
            <a:extLst>
              <a:ext uri="{FF2B5EF4-FFF2-40B4-BE49-F238E27FC236}">
                <a16:creationId xmlns="" xmlns:a16="http://schemas.microsoft.com/office/drawing/2014/main" id="{78FDDCC1-0638-492D-AF3D-30674E32859D}"/>
              </a:ext>
            </a:extLst>
          </p:cNvPr>
          <p:cNvSpPr/>
          <p:nvPr/>
        </p:nvSpPr>
        <p:spPr>
          <a:xfrm>
            <a:off x="7788692" y="2440914"/>
            <a:ext cx="861391" cy="781879"/>
          </a:xfrm>
          <a:prstGeom prst="mathPl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a:extLst>
              <a:ext uri="{FF2B5EF4-FFF2-40B4-BE49-F238E27FC236}">
                <a16:creationId xmlns="" xmlns:a16="http://schemas.microsoft.com/office/drawing/2014/main" id="{E8CA775F-7792-4178-9B49-EF673E08851F}"/>
              </a:ext>
            </a:extLst>
          </p:cNvPr>
          <p:cNvPicPr>
            <a:picLocks noChangeAspect="1"/>
          </p:cNvPicPr>
          <p:nvPr/>
        </p:nvPicPr>
        <p:blipFill>
          <a:blip r:embed="rId3"/>
          <a:stretch>
            <a:fillRect/>
          </a:stretch>
        </p:blipFill>
        <p:spPr>
          <a:xfrm>
            <a:off x="8997747" y="591581"/>
            <a:ext cx="2770882" cy="3864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a:extLst>
              <a:ext uri="{FF2B5EF4-FFF2-40B4-BE49-F238E27FC236}">
                <a16:creationId xmlns="" xmlns:a16="http://schemas.microsoft.com/office/drawing/2014/main" id="{B5CA2103-2D43-42F0-802C-72A8984A67FD}"/>
              </a:ext>
            </a:extLst>
          </p:cNvPr>
          <p:cNvPicPr>
            <a:picLocks noChangeAspect="1"/>
          </p:cNvPicPr>
          <p:nvPr/>
        </p:nvPicPr>
        <p:blipFill>
          <a:blip r:embed="rId4"/>
          <a:stretch>
            <a:fillRect/>
          </a:stretch>
        </p:blipFill>
        <p:spPr>
          <a:xfrm>
            <a:off x="4604953" y="591582"/>
            <a:ext cx="2743311" cy="3864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 xmlns:a16="http://schemas.microsoft.com/office/drawing/2014/main" id="{32A421DD-836D-4B7D-9364-34B6FD7ACF6C}"/>
              </a:ext>
            </a:extLst>
          </p:cNvPr>
          <p:cNvPicPr>
            <a:picLocks noChangeAspect="1"/>
          </p:cNvPicPr>
          <p:nvPr/>
        </p:nvPicPr>
        <p:blipFill>
          <a:blip r:embed="rId5"/>
          <a:stretch>
            <a:fillRect/>
          </a:stretch>
        </p:blipFill>
        <p:spPr>
          <a:xfrm>
            <a:off x="189681" y="523678"/>
            <a:ext cx="2778462" cy="3932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6572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adroTexto 68">
            <a:extLst>
              <a:ext uri="{FF2B5EF4-FFF2-40B4-BE49-F238E27FC236}">
                <a16:creationId xmlns="" xmlns:a16="http://schemas.microsoft.com/office/drawing/2014/main" id="{E84462EA-EDC1-4808-AAEA-2C5753DDE034}"/>
              </a:ext>
            </a:extLst>
          </p:cNvPr>
          <p:cNvSpPr txBox="1"/>
          <p:nvPr/>
        </p:nvSpPr>
        <p:spPr>
          <a:xfrm>
            <a:off x="480" y="1360"/>
            <a:ext cx="9713844" cy="584775"/>
          </a:xfrm>
          <a:prstGeom prst="rect">
            <a:avLst/>
          </a:prstGeom>
          <a:noFill/>
        </p:spPr>
        <p:txBody>
          <a:bodyPr wrap="square" rtlCol="0">
            <a:spAutoFit/>
          </a:bodyPr>
          <a:lstStyle/>
          <a:p>
            <a:r>
              <a:rPr lang="es-PE" sz="3200" b="1" dirty="0">
                <a:solidFill>
                  <a:schemeClr val="accent1">
                    <a:lumMod val="75000"/>
                  </a:schemeClr>
                </a:solidFill>
              </a:rPr>
              <a:t>IE </a:t>
            </a:r>
            <a:r>
              <a:rPr lang="es-PE" sz="3200" b="1" dirty="0" smtClean="0">
                <a:solidFill>
                  <a:schemeClr val="accent1">
                    <a:lumMod val="75000"/>
                  </a:schemeClr>
                </a:solidFill>
              </a:rPr>
              <a:t>Las Magnolias, Santiago de Surco, Lima, Lima  </a:t>
            </a:r>
            <a:endParaRPr lang="es-PE" sz="3200" b="1" dirty="0">
              <a:solidFill>
                <a:schemeClr val="accent1">
                  <a:lumMod val="75000"/>
                </a:schemeClr>
              </a:solidFill>
            </a:endParaRPr>
          </a:p>
        </p:txBody>
      </p:sp>
      <p:pic>
        <p:nvPicPr>
          <p:cNvPr id="65" name="Imagen 64">
            <a:extLst>
              <a:ext uri="{FF2B5EF4-FFF2-40B4-BE49-F238E27FC236}">
                <a16:creationId xmlns="" xmlns:a16="http://schemas.microsoft.com/office/drawing/2014/main" id="{B072ADAB-BF0E-460B-AB8F-9E64B8663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9232" y="18898"/>
            <a:ext cx="2163867" cy="475840"/>
          </a:xfrm>
          <a:prstGeom prst="rect">
            <a:avLst/>
          </a:prstGeom>
        </p:spPr>
      </p:pic>
      <p:pic>
        <p:nvPicPr>
          <p:cNvPr id="12" name="Imagen 11"/>
          <p:cNvPicPr>
            <a:picLocks noChangeAspect="1"/>
          </p:cNvPicPr>
          <p:nvPr/>
        </p:nvPicPr>
        <p:blipFill rotWithShape="1">
          <a:blip r:embed="rId3"/>
          <a:srcRect r="1359"/>
          <a:stretch/>
        </p:blipFill>
        <p:spPr>
          <a:xfrm>
            <a:off x="95798" y="674330"/>
            <a:ext cx="7792996" cy="1966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p:cNvPicPr>
            <a:picLocks noChangeAspect="1"/>
          </p:cNvPicPr>
          <p:nvPr/>
        </p:nvPicPr>
        <p:blipFill rotWithShape="1">
          <a:blip r:embed="rId4"/>
          <a:srcRect l="1840" r="1128"/>
          <a:stretch/>
        </p:blipFill>
        <p:spPr>
          <a:xfrm>
            <a:off x="87089" y="2888688"/>
            <a:ext cx="7792996" cy="3914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p:cNvSpPr txBox="1"/>
          <p:nvPr/>
        </p:nvSpPr>
        <p:spPr>
          <a:xfrm>
            <a:off x="9538" y="2398675"/>
            <a:ext cx="469556" cy="553998"/>
          </a:xfrm>
          <a:prstGeom prst="rect">
            <a:avLst/>
          </a:prstGeom>
          <a:noFill/>
        </p:spPr>
        <p:txBody>
          <a:bodyPr wrap="square" rtlCol="0">
            <a:spAutoFit/>
          </a:bodyPr>
          <a:lstStyle/>
          <a:p>
            <a:r>
              <a:rPr lang="es-MX" sz="3000" dirty="0" smtClean="0"/>
              <a:t>…</a:t>
            </a:r>
            <a:endParaRPr lang="es-PE" sz="3000" dirty="0"/>
          </a:p>
        </p:txBody>
      </p:sp>
      <p:sp>
        <p:nvSpPr>
          <p:cNvPr id="6" name="Rectángulo 5"/>
          <p:cNvSpPr/>
          <p:nvPr/>
        </p:nvSpPr>
        <p:spPr>
          <a:xfrm>
            <a:off x="3484603" y="3256411"/>
            <a:ext cx="4280163" cy="25259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p:cNvSpPr/>
          <p:nvPr/>
        </p:nvSpPr>
        <p:spPr>
          <a:xfrm>
            <a:off x="95797" y="3507320"/>
            <a:ext cx="7688959" cy="28057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04507" y="3768838"/>
            <a:ext cx="6814871" cy="28057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lecha derecha 6"/>
          <p:cNvSpPr/>
          <p:nvPr/>
        </p:nvSpPr>
        <p:spPr>
          <a:xfrm>
            <a:off x="8046967" y="1207827"/>
            <a:ext cx="672861" cy="6556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p:cNvSpPr txBox="1"/>
          <p:nvPr/>
        </p:nvSpPr>
        <p:spPr>
          <a:xfrm>
            <a:off x="8782201" y="1052423"/>
            <a:ext cx="3360897" cy="1015663"/>
          </a:xfrm>
          <a:prstGeom prst="rect">
            <a:avLst/>
          </a:prstGeom>
          <a:noFill/>
        </p:spPr>
        <p:txBody>
          <a:bodyPr wrap="square" rtlCol="0">
            <a:spAutoFit/>
          </a:bodyPr>
          <a:lstStyle/>
          <a:p>
            <a:r>
              <a:rPr lang="es-MX" sz="3000" b="1" dirty="0" smtClean="0"/>
              <a:t>RD USE N°289-1992</a:t>
            </a:r>
          </a:p>
          <a:p>
            <a:r>
              <a:rPr lang="es-MX" sz="3000" b="1" dirty="0" smtClean="0"/>
              <a:t>Fecha: 30/03/1992</a:t>
            </a:r>
          </a:p>
        </p:txBody>
      </p:sp>
      <p:sp>
        <p:nvSpPr>
          <p:cNvPr id="20" name="Flecha derecha 19"/>
          <p:cNvSpPr/>
          <p:nvPr/>
        </p:nvSpPr>
        <p:spPr>
          <a:xfrm>
            <a:off x="8046967" y="3215221"/>
            <a:ext cx="672861" cy="6556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Flecha derecha 20"/>
          <p:cNvSpPr/>
          <p:nvPr/>
        </p:nvSpPr>
        <p:spPr>
          <a:xfrm>
            <a:off x="8046964" y="4517406"/>
            <a:ext cx="672861" cy="6556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Flecha derecha 21"/>
          <p:cNvSpPr/>
          <p:nvPr/>
        </p:nvSpPr>
        <p:spPr>
          <a:xfrm>
            <a:off x="8046965" y="5612343"/>
            <a:ext cx="672861" cy="6556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p:cNvSpPr/>
          <p:nvPr/>
        </p:nvSpPr>
        <p:spPr>
          <a:xfrm>
            <a:off x="3554276" y="4797603"/>
            <a:ext cx="4026128" cy="28057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p:cNvSpPr/>
          <p:nvPr/>
        </p:nvSpPr>
        <p:spPr>
          <a:xfrm>
            <a:off x="95798" y="5032726"/>
            <a:ext cx="5667559" cy="28057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Rectángulo 25"/>
          <p:cNvSpPr/>
          <p:nvPr/>
        </p:nvSpPr>
        <p:spPr>
          <a:xfrm>
            <a:off x="3554276" y="5800575"/>
            <a:ext cx="4026128" cy="28057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Rectángulo 26"/>
          <p:cNvSpPr/>
          <p:nvPr/>
        </p:nvSpPr>
        <p:spPr>
          <a:xfrm>
            <a:off x="95798" y="6081148"/>
            <a:ext cx="5667559" cy="28057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CuadroTexto 27"/>
          <p:cNvSpPr txBox="1"/>
          <p:nvPr/>
        </p:nvSpPr>
        <p:spPr>
          <a:xfrm>
            <a:off x="8782200" y="3112998"/>
            <a:ext cx="3360897" cy="1015663"/>
          </a:xfrm>
          <a:prstGeom prst="rect">
            <a:avLst/>
          </a:prstGeom>
          <a:noFill/>
        </p:spPr>
        <p:txBody>
          <a:bodyPr wrap="square" rtlCol="0">
            <a:spAutoFit/>
          </a:bodyPr>
          <a:lstStyle/>
          <a:p>
            <a:r>
              <a:rPr lang="es-MX" sz="3000" b="1" dirty="0" smtClean="0"/>
              <a:t>IE “Las Magnolias”</a:t>
            </a:r>
          </a:p>
          <a:p>
            <a:r>
              <a:rPr lang="es-MX" sz="3000" b="1" dirty="0" smtClean="0"/>
              <a:t>Educación Inicial</a:t>
            </a:r>
          </a:p>
        </p:txBody>
      </p:sp>
      <p:sp>
        <p:nvSpPr>
          <p:cNvPr id="29" name="CuadroTexto 28"/>
          <p:cNvSpPr txBox="1"/>
          <p:nvPr/>
        </p:nvSpPr>
        <p:spPr>
          <a:xfrm>
            <a:off x="8831103" y="4560961"/>
            <a:ext cx="3360897" cy="553998"/>
          </a:xfrm>
          <a:prstGeom prst="rect">
            <a:avLst/>
          </a:prstGeom>
          <a:noFill/>
        </p:spPr>
        <p:txBody>
          <a:bodyPr wrap="square" rtlCol="0">
            <a:spAutoFit/>
          </a:bodyPr>
          <a:lstStyle/>
          <a:p>
            <a:r>
              <a:rPr lang="es-MX" sz="3000" b="1" dirty="0" smtClean="0"/>
              <a:t>Propietario</a:t>
            </a:r>
          </a:p>
        </p:txBody>
      </p:sp>
      <p:sp>
        <p:nvSpPr>
          <p:cNvPr id="30" name="CuadroTexto 29"/>
          <p:cNvSpPr txBox="1"/>
          <p:nvPr/>
        </p:nvSpPr>
        <p:spPr>
          <a:xfrm>
            <a:off x="8831102" y="5679650"/>
            <a:ext cx="3360897" cy="553998"/>
          </a:xfrm>
          <a:prstGeom prst="rect">
            <a:avLst/>
          </a:prstGeom>
          <a:noFill/>
        </p:spPr>
        <p:txBody>
          <a:bodyPr wrap="square" rtlCol="0">
            <a:spAutoFit/>
          </a:bodyPr>
          <a:lstStyle/>
          <a:p>
            <a:r>
              <a:rPr lang="es-MX" sz="3000" b="1" dirty="0" smtClean="0"/>
              <a:t>Director</a:t>
            </a:r>
          </a:p>
        </p:txBody>
      </p:sp>
    </p:spTree>
    <p:extLst>
      <p:ext uri="{BB962C8B-B14F-4D97-AF65-F5344CB8AC3E}">
        <p14:creationId xmlns:p14="http://schemas.microsoft.com/office/powerpoint/2010/main" val="168915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788504" y="56562"/>
            <a:ext cx="10535479" cy="707886"/>
          </a:xfrm>
          <a:prstGeom prst="rect">
            <a:avLst/>
          </a:prstGeom>
          <a:noFill/>
        </p:spPr>
        <p:txBody>
          <a:bodyPr wrap="square" rtlCol="0">
            <a:spAutoFit/>
          </a:bodyPr>
          <a:lstStyle/>
          <a:p>
            <a:pPr algn="ctr"/>
            <a:r>
              <a:rPr lang="es-MX" sz="4000" b="1" dirty="0">
                <a:solidFill>
                  <a:srgbClr val="0C53A7"/>
                </a:solidFill>
              </a:rPr>
              <a:t>4. Informes de identificación de IIEE</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74" y="139886"/>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9082"/>
            <a:ext cx="2163867" cy="475840"/>
          </a:xfrm>
          <a:prstGeom prst="rect">
            <a:avLst/>
          </a:prstGeom>
        </p:spPr>
      </p:pic>
      <p:sp>
        <p:nvSpPr>
          <p:cNvPr id="4" name="CuadroTexto 3">
            <a:extLst>
              <a:ext uri="{FF2B5EF4-FFF2-40B4-BE49-F238E27FC236}">
                <a16:creationId xmlns="" xmlns:a16="http://schemas.microsoft.com/office/drawing/2014/main" id="{0C9A6FCD-7277-4551-8A48-C8FD073FE9FA}"/>
              </a:ext>
            </a:extLst>
          </p:cNvPr>
          <p:cNvSpPr txBox="1"/>
          <p:nvPr/>
        </p:nvSpPr>
        <p:spPr>
          <a:xfrm>
            <a:off x="-1" y="958550"/>
            <a:ext cx="9541565" cy="5786199"/>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s-PE" sz="3000" b="1" dirty="0">
                <a:solidFill>
                  <a:srgbClr val="0070C0"/>
                </a:solidFill>
              </a:rPr>
              <a:t>Anotar en la herramienta xlRIE </a:t>
            </a:r>
            <a:r>
              <a:rPr lang="es-PE" sz="3000" dirty="0"/>
              <a:t>la información de las IIEE identificadas.</a:t>
            </a:r>
          </a:p>
          <a:p>
            <a:pPr marL="457200" indent="-457200" algn="just">
              <a:spcAft>
                <a:spcPts val="1200"/>
              </a:spcAft>
              <a:buFont typeface="Arial" panose="020B0604020202020204" pitchFamily="34" charset="0"/>
              <a:buChar char="•"/>
            </a:pPr>
            <a:r>
              <a:rPr lang="es-PE" sz="3000" dirty="0"/>
              <a:t>En el informe se debe describir todos los actuados y tener los anexos correspondientes.</a:t>
            </a:r>
          </a:p>
          <a:p>
            <a:pPr marL="457200" indent="-457200" algn="just">
              <a:spcAft>
                <a:spcPts val="1200"/>
              </a:spcAft>
              <a:buFont typeface="Arial" panose="020B0604020202020204" pitchFamily="34" charset="0"/>
              <a:buChar char="•"/>
            </a:pPr>
            <a:r>
              <a:rPr lang="es-PE" sz="3000" dirty="0"/>
              <a:t>Los informes deben ser </a:t>
            </a:r>
            <a:r>
              <a:rPr lang="es-PE" sz="3000" b="1" dirty="0">
                <a:solidFill>
                  <a:srgbClr val="0070C0"/>
                </a:solidFill>
              </a:rPr>
              <a:t>firmados por el Equipo RIE y el director(a) o gerente de la UGEL o DRE/GRE</a:t>
            </a:r>
            <a:r>
              <a:rPr lang="es-PE" sz="3000" dirty="0"/>
              <a:t>.</a:t>
            </a:r>
          </a:p>
          <a:p>
            <a:pPr marL="457200" indent="-457200" algn="just">
              <a:spcAft>
                <a:spcPts val="1200"/>
              </a:spcAft>
              <a:buFont typeface="Arial" panose="020B0604020202020204" pitchFamily="34" charset="0"/>
              <a:buChar char="•"/>
            </a:pPr>
            <a:r>
              <a:rPr lang="es-PE" sz="3000" dirty="0"/>
              <a:t>Deben contener el </a:t>
            </a:r>
            <a:r>
              <a:rPr lang="es-PE" sz="3000" b="1" dirty="0">
                <a:solidFill>
                  <a:srgbClr val="0070C0"/>
                </a:solidFill>
              </a:rPr>
              <a:t>documento del informe y un medio digital con la herramienta xlRIE y la versión </a:t>
            </a:r>
            <a:r>
              <a:rPr lang="es-PE" sz="3000" b="1" dirty="0" err="1">
                <a:solidFill>
                  <a:srgbClr val="0070C0"/>
                </a:solidFill>
              </a:rPr>
              <a:t>pdf</a:t>
            </a:r>
            <a:r>
              <a:rPr lang="es-PE" sz="3000" b="1" dirty="0">
                <a:solidFill>
                  <a:srgbClr val="0070C0"/>
                </a:solidFill>
              </a:rPr>
              <a:t> de los documentos </a:t>
            </a:r>
            <a:r>
              <a:rPr lang="es-PE" sz="3000" dirty="0"/>
              <a:t>de sustento.</a:t>
            </a:r>
          </a:p>
          <a:p>
            <a:pPr marL="457200" indent="-457200" algn="just">
              <a:spcAft>
                <a:spcPts val="1200"/>
              </a:spcAft>
              <a:buFont typeface="Arial" panose="020B0604020202020204" pitchFamily="34" charset="0"/>
              <a:buChar char="•"/>
            </a:pPr>
            <a:r>
              <a:rPr lang="es-PE" sz="3000" dirty="0"/>
              <a:t>El tiempo entre informes de identificación no deberán exceder los </a:t>
            </a:r>
            <a:r>
              <a:rPr lang="es-PE" sz="3000" b="1" dirty="0">
                <a:solidFill>
                  <a:srgbClr val="0070C0"/>
                </a:solidFill>
              </a:rPr>
              <a:t>dos meses</a:t>
            </a:r>
            <a:r>
              <a:rPr lang="es-PE" sz="3000" dirty="0"/>
              <a:t>.</a:t>
            </a:r>
          </a:p>
        </p:txBody>
      </p:sp>
      <p:pic>
        <p:nvPicPr>
          <p:cNvPr id="5" name="Imagen 4">
            <a:extLst>
              <a:ext uri="{FF2B5EF4-FFF2-40B4-BE49-F238E27FC236}">
                <a16:creationId xmlns="" xmlns:a16="http://schemas.microsoft.com/office/drawing/2014/main" id="{EE1B0B73-4B31-43FC-8DB5-2552BEE90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0274" y="1183834"/>
            <a:ext cx="2741041" cy="2741041"/>
          </a:xfrm>
          <a:prstGeom prst="rect">
            <a:avLst/>
          </a:prstGeom>
        </p:spPr>
      </p:pic>
    </p:spTree>
    <p:extLst>
      <p:ext uri="{BB962C8B-B14F-4D97-AF65-F5344CB8AC3E}">
        <p14:creationId xmlns:p14="http://schemas.microsoft.com/office/powerpoint/2010/main" val="1313499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 xmlns:a16="http://schemas.microsoft.com/office/drawing/2014/main" id="{C5799F18-78B5-4B54-B816-72B9590FD823}"/>
              </a:ext>
            </a:extLst>
          </p:cNvPr>
          <p:cNvSpPr txBox="1"/>
          <p:nvPr/>
        </p:nvSpPr>
        <p:spPr>
          <a:xfrm>
            <a:off x="511379" y="-84205"/>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(2)</a:t>
            </a:r>
          </a:p>
        </p:txBody>
      </p:sp>
      <p:pic>
        <p:nvPicPr>
          <p:cNvPr id="5" name="Imagen 4">
            <a:extLst>
              <a:ext uri="{FF2B5EF4-FFF2-40B4-BE49-F238E27FC236}">
                <a16:creationId xmlns=""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8" name="CuadroTexto 7">
            <a:extLst>
              <a:ext uri="{FF2B5EF4-FFF2-40B4-BE49-F238E27FC236}">
                <a16:creationId xmlns="" xmlns:a16="http://schemas.microsoft.com/office/drawing/2014/main" id="{50DF1F61-C213-4009-B216-D3CBF241AEBA}"/>
              </a:ext>
            </a:extLst>
          </p:cNvPr>
          <p:cNvSpPr txBox="1"/>
          <p:nvPr/>
        </p:nvSpPr>
        <p:spPr>
          <a:xfrm>
            <a:off x="2501954" y="658369"/>
            <a:ext cx="7765774" cy="523220"/>
          </a:xfrm>
          <a:prstGeom prst="rect">
            <a:avLst/>
          </a:prstGeom>
          <a:noFill/>
        </p:spPr>
        <p:txBody>
          <a:bodyPr wrap="square" rtlCol="0">
            <a:spAutoFit/>
          </a:bodyPr>
          <a:lstStyle/>
          <a:p>
            <a:pPr algn="ctr"/>
            <a:r>
              <a:rPr lang="es-PE" sz="2800" b="1" dirty="0">
                <a:solidFill>
                  <a:schemeClr val="accent5"/>
                </a:solidFill>
              </a:rPr>
              <a:t>Herramienta xlRIE – Sección identificación de la IE</a:t>
            </a:r>
          </a:p>
        </p:txBody>
      </p:sp>
      <p:sp>
        <p:nvSpPr>
          <p:cNvPr id="2" name="Rectángulo 1">
            <a:extLst>
              <a:ext uri="{FF2B5EF4-FFF2-40B4-BE49-F238E27FC236}">
                <a16:creationId xmlns="" xmlns:a16="http://schemas.microsoft.com/office/drawing/2014/main" id="{9FF7CCC3-18EC-461F-94A4-FA71A1C35988}"/>
              </a:ext>
            </a:extLst>
          </p:cNvPr>
          <p:cNvSpPr/>
          <p:nvPr/>
        </p:nvSpPr>
        <p:spPr>
          <a:xfrm>
            <a:off x="6003667" y="3382834"/>
            <a:ext cx="184666" cy="92333"/>
          </a:xfrm>
          <a:prstGeom prst="rect">
            <a:avLst/>
          </a:prstGeom>
        </p:spPr>
        <p:txBody>
          <a:bodyPr wrap="none">
            <a:spAutoFit/>
          </a:bodyPr>
          <a:lstStyle/>
          <a:p>
            <a:endParaRPr/>
          </a:p>
        </p:txBody>
      </p:sp>
      <p:pic>
        <p:nvPicPr>
          <p:cNvPr id="6" name="Imagen 5">
            <a:extLst>
              <a:ext uri="{FF2B5EF4-FFF2-40B4-BE49-F238E27FC236}">
                <a16:creationId xmlns="" xmlns:a16="http://schemas.microsoft.com/office/drawing/2014/main" id="{2FE9F6E3-7556-4385-A885-006BC0628155}"/>
              </a:ext>
            </a:extLst>
          </p:cNvPr>
          <p:cNvPicPr>
            <a:picLocks noChangeAspect="1"/>
          </p:cNvPicPr>
          <p:nvPr/>
        </p:nvPicPr>
        <p:blipFill rotWithShape="1">
          <a:blip r:embed="rId4"/>
          <a:srcRect b="13391"/>
          <a:stretch/>
        </p:blipFill>
        <p:spPr>
          <a:xfrm>
            <a:off x="0" y="1152049"/>
            <a:ext cx="12192000" cy="5619811"/>
          </a:xfrm>
          <a:prstGeom prst="rect">
            <a:avLst/>
          </a:prstGeom>
        </p:spPr>
      </p:pic>
    </p:spTree>
    <p:extLst>
      <p:ext uri="{BB962C8B-B14F-4D97-AF65-F5344CB8AC3E}">
        <p14:creationId xmlns:p14="http://schemas.microsoft.com/office/powerpoint/2010/main" val="1652173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675" y="1673084"/>
            <a:ext cx="6022116" cy="3046552"/>
          </a:xfrm>
          <a:prstGeom prst="rect">
            <a:avLst/>
          </a:prstGeom>
        </p:spPr>
      </p:pic>
      <p:sp>
        <p:nvSpPr>
          <p:cNvPr id="3" name="Rectángulo 2"/>
          <p:cNvSpPr/>
          <p:nvPr/>
        </p:nvSpPr>
        <p:spPr>
          <a:xfrm>
            <a:off x="3092675" y="5170217"/>
            <a:ext cx="5579164" cy="584775"/>
          </a:xfrm>
          <a:prstGeom prst="rect">
            <a:avLst/>
          </a:prstGeom>
        </p:spPr>
        <p:txBody>
          <a:bodyPr wrap="square">
            <a:spAutoFit/>
          </a:bodyPr>
          <a:lstStyle/>
          <a:p>
            <a:pPr>
              <a:spcAft>
                <a:spcPts val="1200"/>
              </a:spcAft>
            </a:pPr>
            <a:r>
              <a:rPr lang="es-PE" sz="3200" b="1" dirty="0">
                <a:solidFill>
                  <a:srgbClr val="0C53A7"/>
                </a:solidFill>
              </a:rPr>
              <a:t>Tema 2: Identificación de IIEE</a:t>
            </a:r>
          </a:p>
        </p:txBody>
      </p:sp>
      <p:sp>
        <p:nvSpPr>
          <p:cNvPr id="4" name="Rectángulo 3">
            <a:extLst>
              <a:ext uri="{FF2B5EF4-FFF2-40B4-BE49-F238E27FC236}">
                <a16:creationId xmlns="" xmlns:a16="http://schemas.microsoft.com/office/drawing/2014/main" id="{86FE18A0-9D41-49C0-9955-49813FFDB459}"/>
              </a:ext>
            </a:extLst>
          </p:cNvPr>
          <p:cNvSpPr/>
          <p:nvPr/>
        </p:nvSpPr>
        <p:spPr>
          <a:xfrm>
            <a:off x="8544947" y="342246"/>
            <a:ext cx="3360377" cy="461665"/>
          </a:xfrm>
          <a:prstGeom prst="rect">
            <a:avLst/>
          </a:prstGeom>
        </p:spPr>
        <p:txBody>
          <a:bodyPr wrap="square">
            <a:spAutoFit/>
          </a:bodyPr>
          <a:lstStyle/>
          <a:p>
            <a:pPr>
              <a:spcAft>
                <a:spcPts val="1200"/>
              </a:spcAft>
            </a:pPr>
            <a:r>
              <a:rPr lang="es-PE" sz="2400" b="1" dirty="0">
                <a:solidFill>
                  <a:srgbClr val="0C53A7"/>
                </a:solidFill>
              </a:rPr>
              <a:t>RSG 096-2017-MINEDU</a:t>
            </a:r>
          </a:p>
        </p:txBody>
      </p:sp>
    </p:spTree>
    <p:extLst>
      <p:ext uri="{BB962C8B-B14F-4D97-AF65-F5344CB8AC3E}">
        <p14:creationId xmlns:p14="http://schemas.microsoft.com/office/powerpoint/2010/main" val="353052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 xmlns:a16="http://schemas.microsoft.com/office/drawing/2014/main" id="{C5799F18-78B5-4B54-B816-72B9590FD823}"/>
              </a:ext>
            </a:extLst>
          </p:cNvPr>
          <p:cNvSpPr txBox="1"/>
          <p:nvPr/>
        </p:nvSpPr>
        <p:spPr>
          <a:xfrm>
            <a:off x="524630" y="-86181"/>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(3)</a:t>
            </a:r>
          </a:p>
        </p:txBody>
      </p:sp>
      <p:pic>
        <p:nvPicPr>
          <p:cNvPr id="5" name="Imagen 4">
            <a:extLst>
              <a:ext uri="{FF2B5EF4-FFF2-40B4-BE49-F238E27FC236}">
                <a16:creationId xmlns=""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9" name="CuadroTexto 8">
            <a:extLst>
              <a:ext uri="{FF2B5EF4-FFF2-40B4-BE49-F238E27FC236}">
                <a16:creationId xmlns="" xmlns:a16="http://schemas.microsoft.com/office/drawing/2014/main" id="{290E3A01-A588-43A4-989C-C62B04F1B431}"/>
              </a:ext>
            </a:extLst>
          </p:cNvPr>
          <p:cNvSpPr txBox="1"/>
          <p:nvPr/>
        </p:nvSpPr>
        <p:spPr>
          <a:xfrm>
            <a:off x="808383" y="572742"/>
            <a:ext cx="10449483" cy="523220"/>
          </a:xfrm>
          <a:prstGeom prst="rect">
            <a:avLst/>
          </a:prstGeom>
          <a:noFill/>
        </p:spPr>
        <p:txBody>
          <a:bodyPr wrap="square" rtlCol="0">
            <a:spAutoFit/>
          </a:bodyPr>
          <a:lstStyle/>
          <a:p>
            <a:pPr algn="ctr"/>
            <a:r>
              <a:rPr lang="es-PE" sz="2800" b="1" dirty="0">
                <a:solidFill>
                  <a:schemeClr val="accent5"/>
                </a:solidFill>
              </a:rPr>
              <a:t>Herramienta xlRIE – Establecimientos y servicios educativos de la IE</a:t>
            </a:r>
          </a:p>
        </p:txBody>
      </p:sp>
      <p:pic>
        <p:nvPicPr>
          <p:cNvPr id="6" name="Imagen 5">
            <a:extLst>
              <a:ext uri="{FF2B5EF4-FFF2-40B4-BE49-F238E27FC236}">
                <a16:creationId xmlns="" xmlns:a16="http://schemas.microsoft.com/office/drawing/2014/main" id="{BBD22C1B-4BE5-4268-B18C-AD61AAA51473}"/>
              </a:ext>
            </a:extLst>
          </p:cNvPr>
          <p:cNvPicPr/>
          <p:nvPr/>
        </p:nvPicPr>
        <p:blipFill>
          <a:blip r:embed="rId4"/>
          <a:stretch>
            <a:fillRect/>
          </a:stretch>
        </p:blipFill>
        <p:spPr>
          <a:xfrm>
            <a:off x="1236227" y="1056206"/>
            <a:ext cx="9746052" cy="5762038"/>
          </a:xfrm>
          <a:prstGeom prst="rect">
            <a:avLst/>
          </a:prstGeom>
        </p:spPr>
      </p:pic>
    </p:spTree>
    <p:extLst>
      <p:ext uri="{BB962C8B-B14F-4D97-AF65-F5344CB8AC3E}">
        <p14:creationId xmlns:p14="http://schemas.microsoft.com/office/powerpoint/2010/main" val="969139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 xmlns:a16="http://schemas.microsoft.com/office/drawing/2014/main" id="{C5799F18-78B5-4B54-B816-72B9590FD823}"/>
              </a:ext>
            </a:extLst>
          </p:cNvPr>
          <p:cNvSpPr txBox="1"/>
          <p:nvPr/>
        </p:nvSpPr>
        <p:spPr>
          <a:xfrm>
            <a:off x="409982" y="-61128"/>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(4)</a:t>
            </a:r>
          </a:p>
        </p:txBody>
      </p:sp>
      <p:pic>
        <p:nvPicPr>
          <p:cNvPr id="5" name="Imagen 4">
            <a:extLst>
              <a:ext uri="{FF2B5EF4-FFF2-40B4-BE49-F238E27FC236}">
                <a16:creationId xmlns=""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10" name="CuadroTexto 9">
            <a:extLst>
              <a:ext uri="{FF2B5EF4-FFF2-40B4-BE49-F238E27FC236}">
                <a16:creationId xmlns="" xmlns:a16="http://schemas.microsoft.com/office/drawing/2014/main" id="{26E11B12-6EB3-4555-94B2-7C2E6BF89F27}"/>
              </a:ext>
            </a:extLst>
          </p:cNvPr>
          <p:cNvSpPr txBox="1"/>
          <p:nvPr/>
        </p:nvSpPr>
        <p:spPr>
          <a:xfrm>
            <a:off x="198783" y="647122"/>
            <a:ext cx="11993217" cy="523220"/>
          </a:xfrm>
          <a:prstGeom prst="rect">
            <a:avLst/>
          </a:prstGeom>
          <a:noFill/>
        </p:spPr>
        <p:txBody>
          <a:bodyPr wrap="square" rtlCol="0">
            <a:spAutoFit/>
          </a:bodyPr>
          <a:lstStyle/>
          <a:p>
            <a:pPr algn="ctr"/>
            <a:r>
              <a:rPr lang="es-PE" sz="2800" b="1" dirty="0">
                <a:solidFill>
                  <a:schemeClr val="accent5"/>
                </a:solidFill>
              </a:rPr>
              <a:t>Herramienta xlRIE - Resoluciones y ampliaciones de servicios educativos de la IE</a:t>
            </a:r>
          </a:p>
        </p:txBody>
      </p:sp>
      <p:pic>
        <p:nvPicPr>
          <p:cNvPr id="6" name="Imagen 5">
            <a:extLst>
              <a:ext uri="{FF2B5EF4-FFF2-40B4-BE49-F238E27FC236}">
                <a16:creationId xmlns="" xmlns:a16="http://schemas.microsoft.com/office/drawing/2014/main" id="{21332612-F372-4922-AD13-EA166F360AC8}"/>
              </a:ext>
            </a:extLst>
          </p:cNvPr>
          <p:cNvPicPr/>
          <p:nvPr/>
        </p:nvPicPr>
        <p:blipFill rotWithShape="1">
          <a:blip r:embed="rId4"/>
          <a:srcRect b="694"/>
          <a:stretch/>
        </p:blipFill>
        <p:spPr>
          <a:xfrm>
            <a:off x="861392" y="1143838"/>
            <a:ext cx="10296940" cy="5687658"/>
          </a:xfrm>
          <a:prstGeom prst="rect">
            <a:avLst/>
          </a:prstGeom>
        </p:spPr>
      </p:pic>
    </p:spTree>
    <p:extLst>
      <p:ext uri="{BB962C8B-B14F-4D97-AF65-F5344CB8AC3E}">
        <p14:creationId xmlns:p14="http://schemas.microsoft.com/office/powerpoint/2010/main" val="1323613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p:cNvSpPr txBox="1"/>
          <p:nvPr/>
        </p:nvSpPr>
        <p:spPr>
          <a:xfrm>
            <a:off x="3326674" y="2055221"/>
            <a:ext cx="5106989" cy="1107996"/>
          </a:xfrm>
          <a:prstGeom prst="rect">
            <a:avLst/>
          </a:prstGeom>
          <a:noFill/>
        </p:spPr>
        <p:txBody>
          <a:bodyPr wrap="square" rtlCol="0">
            <a:spAutoFit/>
          </a:bodyPr>
          <a:lstStyle/>
          <a:p>
            <a:r>
              <a:rPr lang="es-MX" sz="6600" b="1" dirty="0">
                <a:solidFill>
                  <a:srgbClr val="0C53A7"/>
                </a:solidFill>
              </a:rPr>
              <a:t>¡¡¡GRACIAS!!!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120" y="3224647"/>
            <a:ext cx="3551320" cy="1796591"/>
          </a:xfrm>
          <a:prstGeom prst="rect">
            <a:avLst/>
          </a:prstGeom>
        </p:spPr>
      </p:pic>
    </p:spTree>
    <p:extLst>
      <p:ext uri="{BB962C8B-B14F-4D97-AF65-F5344CB8AC3E}">
        <p14:creationId xmlns:p14="http://schemas.microsoft.com/office/powerpoint/2010/main" val="242748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338470" y="793630"/>
            <a:ext cx="9356033" cy="707886"/>
          </a:xfrm>
          <a:prstGeom prst="rect">
            <a:avLst/>
          </a:prstGeom>
          <a:noFill/>
        </p:spPr>
        <p:txBody>
          <a:bodyPr wrap="square" rtlCol="0">
            <a:spAutoFit/>
          </a:bodyPr>
          <a:lstStyle/>
          <a:p>
            <a:pPr algn="ctr"/>
            <a:r>
              <a:rPr lang="es-MX" sz="4000" b="1" dirty="0">
                <a:solidFill>
                  <a:srgbClr val="0C53A7"/>
                </a:solidFill>
              </a:rPr>
              <a:t>Abreviaturas y acrónimos</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4" name="CuadroTexto 3">
            <a:extLst>
              <a:ext uri="{FF2B5EF4-FFF2-40B4-BE49-F238E27FC236}">
                <a16:creationId xmlns="" xmlns:a16="http://schemas.microsoft.com/office/drawing/2014/main" id="{4666345B-EBD1-4256-A217-7992EB56E759}"/>
              </a:ext>
            </a:extLst>
          </p:cNvPr>
          <p:cNvSpPr txBox="1"/>
          <p:nvPr/>
        </p:nvSpPr>
        <p:spPr>
          <a:xfrm>
            <a:off x="348343" y="1573883"/>
            <a:ext cx="11582400" cy="5016758"/>
          </a:xfrm>
          <a:prstGeom prst="rect">
            <a:avLst/>
          </a:prstGeom>
          <a:noFill/>
        </p:spPr>
        <p:txBody>
          <a:bodyPr wrap="square" rtlCol="0">
            <a:spAutoFit/>
          </a:bodyPr>
          <a:lstStyle/>
          <a:p>
            <a:pPr algn="just">
              <a:spcAft>
                <a:spcPts val="1200"/>
              </a:spcAft>
            </a:pPr>
            <a:r>
              <a:rPr lang="es-PE" sz="2000" b="1" dirty="0"/>
              <a:t>DRE:		</a:t>
            </a:r>
            <a:r>
              <a:rPr lang="es-PE" sz="2000" dirty="0"/>
              <a:t>Dirección Regional de Educación</a:t>
            </a:r>
          </a:p>
          <a:p>
            <a:pPr algn="just">
              <a:spcAft>
                <a:spcPts val="1200"/>
              </a:spcAft>
            </a:pPr>
            <a:r>
              <a:rPr lang="es-PE" sz="2000" b="1" dirty="0"/>
              <a:t>GRE:		</a:t>
            </a:r>
            <a:r>
              <a:rPr lang="es-PE" sz="2000" dirty="0"/>
              <a:t>Gerencia Regional de Educación</a:t>
            </a:r>
          </a:p>
          <a:p>
            <a:pPr algn="just">
              <a:spcAft>
                <a:spcPts val="1200"/>
              </a:spcAft>
            </a:pPr>
            <a:r>
              <a:rPr lang="es-PE" sz="2000" b="1" dirty="0"/>
              <a:t>Equipo RIE:	</a:t>
            </a:r>
            <a:r>
              <a:rPr lang="es-PE" sz="2000" dirty="0"/>
              <a:t>Equipo de implementación del Registro de Instituciones Educativas</a:t>
            </a:r>
          </a:p>
          <a:p>
            <a:pPr algn="just">
              <a:spcAft>
                <a:spcPts val="1200"/>
              </a:spcAft>
            </a:pPr>
            <a:r>
              <a:rPr lang="es-PE" sz="2000" b="1" dirty="0"/>
              <a:t>IE:		</a:t>
            </a:r>
            <a:r>
              <a:rPr lang="es-PE" sz="2000" dirty="0"/>
              <a:t>Institución Educativa</a:t>
            </a:r>
          </a:p>
          <a:p>
            <a:pPr algn="just">
              <a:spcAft>
                <a:spcPts val="1200"/>
              </a:spcAft>
            </a:pPr>
            <a:r>
              <a:rPr lang="es-PE" sz="2000" b="1" dirty="0"/>
              <a:t>IIEE:		</a:t>
            </a:r>
            <a:r>
              <a:rPr lang="es-PE" sz="2000" dirty="0"/>
              <a:t>Instituciones Educativas</a:t>
            </a:r>
          </a:p>
          <a:p>
            <a:pPr algn="just">
              <a:spcAft>
                <a:spcPts val="1200"/>
              </a:spcAft>
            </a:pPr>
            <a:r>
              <a:rPr lang="es-PE" sz="2000" b="1" dirty="0"/>
              <a:t>IGED:		</a:t>
            </a:r>
            <a:r>
              <a:rPr lang="es-PE" sz="2000" dirty="0"/>
              <a:t>Instancias de Gestión Educativa Descentralizada</a:t>
            </a:r>
          </a:p>
          <a:p>
            <a:pPr algn="just">
              <a:spcAft>
                <a:spcPts val="1200"/>
              </a:spcAft>
            </a:pPr>
            <a:r>
              <a:rPr lang="es-PE" sz="2000" b="1" dirty="0"/>
              <a:t>Minedu:		</a:t>
            </a:r>
            <a:r>
              <a:rPr lang="es-PE" sz="2000" dirty="0"/>
              <a:t>Ministerio de Educación</a:t>
            </a:r>
          </a:p>
          <a:p>
            <a:pPr algn="just">
              <a:spcAft>
                <a:spcPts val="1200"/>
              </a:spcAft>
            </a:pPr>
            <a:r>
              <a:rPr lang="es-PE" sz="2000" b="1" dirty="0"/>
              <a:t>RIE:		</a:t>
            </a:r>
            <a:r>
              <a:rPr lang="es-PE" sz="2000" dirty="0"/>
              <a:t>Registro de Instituciones Educativas</a:t>
            </a:r>
          </a:p>
          <a:p>
            <a:pPr algn="just">
              <a:spcAft>
                <a:spcPts val="1200"/>
              </a:spcAft>
            </a:pPr>
            <a:r>
              <a:rPr lang="es-PE" sz="2000" b="1" dirty="0"/>
              <a:t>RSG:		</a:t>
            </a:r>
            <a:r>
              <a:rPr lang="es-PE" sz="2000" dirty="0"/>
              <a:t>Resolución de Secretaría General</a:t>
            </a:r>
          </a:p>
          <a:p>
            <a:pPr algn="just">
              <a:spcAft>
                <a:spcPts val="1200"/>
              </a:spcAft>
            </a:pPr>
            <a:r>
              <a:rPr lang="es-PE" sz="2000" b="1" dirty="0"/>
              <a:t>UE:		</a:t>
            </a:r>
            <a:r>
              <a:rPr lang="es-PE" sz="2000" dirty="0"/>
              <a:t>Unidad de Estadística del Minedu</a:t>
            </a:r>
          </a:p>
          <a:p>
            <a:pPr algn="just">
              <a:spcAft>
                <a:spcPts val="1200"/>
              </a:spcAft>
            </a:pPr>
            <a:r>
              <a:rPr lang="es-PE" sz="2000" b="1" dirty="0"/>
              <a:t>UGEL:		</a:t>
            </a:r>
            <a:r>
              <a:rPr lang="es-PE" sz="2000" dirty="0"/>
              <a:t>Unidad de Gestión Educativa Local</a:t>
            </a:r>
          </a:p>
        </p:txBody>
      </p:sp>
    </p:spTree>
    <p:extLst>
      <p:ext uri="{BB962C8B-B14F-4D97-AF65-F5344CB8AC3E}">
        <p14:creationId xmlns:p14="http://schemas.microsoft.com/office/powerpoint/2010/main" val="270703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784984" y="8556"/>
            <a:ext cx="4242587" cy="707886"/>
          </a:xfrm>
          <a:prstGeom prst="rect">
            <a:avLst/>
          </a:prstGeom>
          <a:noFill/>
        </p:spPr>
        <p:txBody>
          <a:bodyPr wrap="square" rtlCol="0">
            <a:spAutoFit/>
          </a:bodyPr>
          <a:lstStyle/>
          <a:p>
            <a:pPr algn="ctr"/>
            <a:r>
              <a:rPr lang="es-MX" sz="4000" b="1" dirty="0">
                <a:solidFill>
                  <a:srgbClr val="0C53A7"/>
                </a:solidFill>
              </a:rPr>
              <a:t>Marco normativo</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69" y="42418"/>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164" y="85769"/>
            <a:ext cx="2163867" cy="475840"/>
          </a:xfrm>
          <a:prstGeom prst="rect">
            <a:avLst/>
          </a:prstGeom>
        </p:spPr>
      </p:pic>
      <p:graphicFrame>
        <p:nvGraphicFramePr>
          <p:cNvPr id="9" name="Diagrama 8">
            <a:extLst>
              <a:ext uri="{FF2B5EF4-FFF2-40B4-BE49-F238E27FC236}">
                <a16:creationId xmlns="" xmlns:a16="http://schemas.microsoft.com/office/drawing/2014/main" id="{BA2AD518-DCC4-49A8-A366-374B0BF1A3E0}"/>
              </a:ext>
            </a:extLst>
          </p:cNvPr>
          <p:cNvGraphicFramePr/>
          <p:nvPr>
            <p:extLst>
              <p:ext uri="{D42A27DB-BD31-4B8C-83A1-F6EECF244321}">
                <p14:modId xmlns:p14="http://schemas.microsoft.com/office/powerpoint/2010/main" val="594415708"/>
              </p:ext>
            </p:extLst>
          </p:nvPr>
        </p:nvGraphicFramePr>
        <p:xfrm>
          <a:off x="3834747" y="1016003"/>
          <a:ext cx="8024883" cy="5302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ángulo 2">
            <a:extLst>
              <a:ext uri="{FF2B5EF4-FFF2-40B4-BE49-F238E27FC236}">
                <a16:creationId xmlns="" xmlns:a16="http://schemas.microsoft.com/office/drawing/2014/main" id="{A91B0ED2-8EE5-4679-A45B-54AF232C23B7}"/>
              </a:ext>
            </a:extLst>
          </p:cNvPr>
          <p:cNvSpPr/>
          <p:nvPr/>
        </p:nvSpPr>
        <p:spPr>
          <a:xfrm>
            <a:off x="4041" y="1413063"/>
            <a:ext cx="3450360" cy="5016758"/>
          </a:xfrm>
          <a:prstGeom prst="rect">
            <a:avLst/>
          </a:prstGeom>
        </p:spPr>
        <p:txBody>
          <a:bodyPr wrap="square">
            <a:spAutoFit/>
          </a:bodyPr>
          <a:lstStyle/>
          <a:p>
            <a:pPr algn="just">
              <a:spcAft>
                <a:spcPts val="1200"/>
              </a:spcAft>
            </a:pPr>
            <a:r>
              <a:rPr lang="es-PE" sz="3200" dirty="0"/>
              <a:t>La norma técnica “Norma que crea y regula el funcionamiento del Registro de Instituciones Educativas (RIE)” en el </a:t>
            </a:r>
            <a:r>
              <a:rPr lang="es-PE" sz="3200" b="1" dirty="0" err="1">
                <a:solidFill>
                  <a:schemeClr val="accent5"/>
                </a:solidFill>
              </a:rPr>
              <a:t>subnumeral</a:t>
            </a:r>
            <a:r>
              <a:rPr lang="es-PE" sz="3200" b="1" dirty="0">
                <a:solidFill>
                  <a:schemeClr val="accent5"/>
                </a:solidFill>
              </a:rPr>
              <a:t> 7.2 </a:t>
            </a:r>
            <a:r>
              <a:rPr lang="es-PE" sz="3200" dirty="0"/>
              <a:t>establece lo siguiente:</a:t>
            </a:r>
          </a:p>
        </p:txBody>
      </p:sp>
    </p:spTree>
    <p:extLst>
      <p:ext uri="{BB962C8B-B14F-4D97-AF65-F5344CB8AC3E}">
        <p14:creationId xmlns:p14="http://schemas.microsoft.com/office/powerpoint/2010/main" val="267581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graphicFrame>
        <p:nvGraphicFramePr>
          <p:cNvPr id="8" name="Diagrama 7">
            <a:extLst>
              <a:ext uri="{FF2B5EF4-FFF2-40B4-BE49-F238E27FC236}">
                <a16:creationId xmlns="" xmlns:a16="http://schemas.microsoft.com/office/drawing/2014/main" id="{966C4841-A579-4D44-924F-7FF0FDCEF14F}"/>
              </a:ext>
            </a:extLst>
          </p:cNvPr>
          <p:cNvGraphicFramePr/>
          <p:nvPr>
            <p:extLst>
              <p:ext uri="{D42A27DB-BD31-4B8C-83A1-F6EECF244321}">
                <p14:modId xmlns:p14="http://schemas.microsoft.com/office/powerpoint/2010/main" val="3346844204"/>
              </p:ext>
            </p:extLst>
          </p:nvPr>
        </p:nvGraphicFramePr>
        <p:xfrm>
          <a:off x="6588855" y="1314918"/>
          <a:ext cx="5501544" cy="4693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 xmlns:a16="http://schemas.microsoft.com/office/drawing/2014/main" id="{10F79592-E5B0-4A03-B0EA-DFCEFF83019B}"/>
              </a:ext>
            </a:extLst>
          </p:cNvPr>
          <p:cNvPicPr>
            <a:picLocks noChangeAspect="1"/>
          </p:cNvPicPr>
          <p:nvPr/>
        </p:nvPicPr>
        <p:blipFill rotWithShape="1">
          <a:blip r:embed="rId8"/>
          <a:srcRect r="32345"/>
          <a:stretch/>
        </p:blipFill>
        <p:spPr>
          <a:xfrm>
            <a:off x="8763866" y="3403600"/>
            <a:ext cx="1264267" cy="945691"/>
          </a:xfrm>
          <a:prstGeom prst="rect">
            <a:avLst/>
          </a:prstGeom>
        </p:spPr>
      </p:pic>
      <p:sp>
        <p:nvSpPr>
          <p:cNvPr id="13" name="CuadroTexto 12"/>
          <p:cNvSpPr txBox="1"/>
          <p:nvPr/>
        </p:nvSpPr>
        <p:spPr>
          <a:xfrm>
            <a:off x="1098584" y="-96431"/>
            <a:ext cx="9356033" cy="707886"/>
          </a:xfrm>
          <a:prstGeom prst="rect">
            <a:avLst/>
          </a:prstGeom>
          <a:noFill/>
        </p:spPr>
        <p:txBody>
          <a:bodyPr wrap="square" rtlCol="0">
            <a:spAutoFit/>
          </a:bodyPr>
          <a:lstStyle/>
          <a:p>
            <a:pPr algn="ctr"/>
            <a:r>
              <a:rPr lang="es-MX" sz="4000" b="1" dirty="0">
                <a:solidFill>
                  <a:srgbClr val="0C53A7"/>
                </a:solidFill>
              </a:rPr>
              <a:t>Insumos para la identificación de IIEE</a:t>
            </a:r>
          </a:p>
        </p:txBody>
      </p:sp>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28133" y="23343"/>
            <a:ext cx="2163867" cy="475840"/>
          </a:xfrm>
          <a:prstGeom prst="rect">
            <a:avLst/>
          </a:prstGeom>
        </p:spPr>
      </p:pic>
      <p:sp>
        <p:nvSpPr>
          <p:cNvPr id="18" name="Rectángulo 17">
            <a:extLst>
              <a:ext uri="{FF2B5EF4-FFF2-40B4-BE49-F238E27FC236}">
                <a16:creationId xmlns="" xmlns:a16="http://schemas.microsoft.com/office/drawing/2014/main" id="{05D11DD5-A7EB-42D1-899F-F4B9FD225032}"/>
              </a:ext>
            </a:extLst>
          </p:cNvPr>
          <p:cNvSpPr/>
          <p:nvPr/>
        </p:nvSpPr>
        <p:spPr>
          <a:xfrm>
            <a:off x="1" y="867953"/>
            <a:ext cx="6400800" cy="5940088"/>
          </a:xfrm>
          <a:prstGeom prst="rect">
            <a:avLst/>
          </a:prstGeom>
        </p:spPr>
        <p:txBody>
          <a:bodyPr wrap="square">
            <a:spAutoFit/>
          </a:bodyPr>
          <a:lstStyle/>
          <a:p>
            <a:pPr algn="just">
              <a:spcAft>
                <a:spcPts val="600"/>
              </a:spcAft>
            </a:pPr>
            <a:r>
              <a:rPr lang="es-PE" sz="3000" dirty="0"/>
              <a:t>Para la identificación plena de las IIEE se utilizará como insumo:</a:t>
            </a:r>
          </a:p>
          <a:p>
            <a:pPr marL="457200" indent="-457200" algn="just">
              <a:spcAft>
                <a:spcPts val="600"/>
              </a:spcAft>
              <a:buFont typeface="Arial" panose="020B0604020202020204" pitchFamily="34" charset="0"/>
              <a:buChar char="•"/>
            </a:pPr>
            <a:r>
              <a:rPr lang="es-PE" sz="3000" dirty="0"/>
              <a:t>Listados de identificación preliminar de IIEE.</a:t>
            </a:r>
          </a:p>
          <a:p>
            <a:pPr marL="457200" indent="-457200" algn="just">
              <a:spcAft>
                <a:spcPts val="600"/>
              </a:spcAft>
              <a:buFont typeface="Arial" panose="020B0604020202020204" pitchFamily="34" charset="0"/>
              <a:buChar char="•"/>
            </a:pPr>
            <a:r>
              <a:rPr lang="es-PE" sz="3000" dirty="0"/>
              <a:t>Actos resolutivos o documentos que acrediten la existencia de resolución ficta positiva referidos al funcionamiento de la IE.</a:t>
            </a:r>
          </a:p>
          <a:p>
            <a:pPr marL="457200" indent="-457200" algn="just">
              <a:spcAft>
                <a:spcPts val="600"/>
              </a:spcAft>
              <a:buFont typeface="Arial" panose="020B0604020202020204" pitchFamily="34" charset="0"/>
              <a:buChar char="•"/>
            </a:pPr>
            <a:r>
              <a:rPr lang="es-PE" sz="3000" dirty="0"/>
              <a:t>Información recogida de la visita a los establecimientos educativos de las IIEE, cuando se requiera.</a:t>
            </a:r>
          </a:p>
          <a:p>
            <a:pPr marL="457200" indent="-457200" algn="just">
              <a:spcAft>
                <a:spcPts val="600"/>
              </a:spcAft>
              <a:buFont typeface="Arial" panose="020B0604020202020204" pitchFamily="34" charset="0"/>
              <a:buChar char="•"/>
            </a:pPr>
            <a:r>
              <a:rPr lang="es-PE" sz="3000" dirty="0"/>
              <a:t>Información del Portal Escale.</a:t>
            </a:r>
          </a:p>
        </p:txBody>
      </p:sp>
    </p:spTree>
    <p:extLst>
      <p:ext uri="{BB962C8B-B14F-4D97-AF65-F5344CB8AC3E}">
        <p14:creationId xmlns:p14="http://schemas.microsoft.com/office/powerpoint/2010/main" val="890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236870" y="77891"/>
            <a:ext cx="9356033" cy="707886"/>
          </a:xfrm>
          <a:prstGeom prst="rect">
            <a:avLst/>
          </a:prstGeom>
          <a:noFill/>
        </p:spPr>
        <p:txBody>
          <a:bodyPr wrap="square" rtlCol="0">
            <a:spAutoFit/>
          </a:bodyPr>
          <a:lstStyle/>
          <a:p>
            <a:pPr algn="ctr"/>
            <a:r>
              <a:rPr lang="es-MX" sz="4000" b="1" dirty="0">
                <a:solidFill>
                  <a:srgbClr val="0C53A7"/>
                </a:solidFill>
              </a:rPr>
              <a:t>Esquema General</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34320"/>
            <a:ext cx="2163867" cy="475840"/>
          </a:xfrm>
          <a:prstGeom prst="rect">
            <a:avLst/>
          </a:prstGeom>
        </p:spPr>
      </p:pic>
      <p:graphicFrame>
        <p:nvGraphicFramePr>
          <p:cNvPr id="3" name="Tabla 2">
            <a:extLst>
              <a:ext uri="{FF2B5EF4-FFF2-40B4-BE49-F238E27FC236}">
                <a16:creationId xmlns="" xmlns:a16="http://schemas.microsoft.com/office/drawing/2014/main" id="{8BC7FDE8-16E7-4E19-87DD-37F6753865E0}"/>
              </a:ext>
            </a:extLst>
          </p:cNvPr>
          <p:cNvGraphicFramePr>
            <a:graphicFrameLocks noGrp="1"/>
          </p:cNvGraphicFramePr>
          <p:nvPr>
            <p:extLst>
              <p:ext uri="{D42A27DB-BD31-4B8C-83A1-F6EECF244321}">
                <p14:modId xmlns:p14="http://schemas.microsoft.com/office/powerpoint/2010/main" val="3563262163"/>
              </p:ext>
            </p:extLst>
          </p:nvPr>
        </p:nvGraphicFramePr>
        <p:xfrm>
          <a:off x="0" y="785777"/>
          <a:ext cx="12192000" cy="6051285"/>
        </p:xfrm>
        <a:graphic>
          <a:graphicData uri="http://schemas.openxmlformats.org/drawingml/2006/table">
            <a:tbl>
              <a:tblPr firstRow="1" firstCol="1" bandRow="1">
                <a:tableStyleId>{5C22544A-7EE6-4342-B048-85BDC9FD1C3A}</a:tableStyleId>
              </a:tblPr>
              <a:tblGrid>
                <a:gridCol w="1364343">
                  <a:extLst>
                    <a:ext uri="{9D8B030D-6E8A-4147-A177-3AD203B41FA5}">
                      <a16:colId xmlns="" xmlns:a16="http://schemas.microsoft.com/office/drawing/2014/main" val="2965345492"/>
                    </a:ext>
                  </a:extLst>
                </a:gridCol>
                <a:gridCol w="9118127">
                  <a:extLst>
                    <a:ext uri="{9D8B030D-6E8A-4147-A177-3AD203B41FA5}">
                      <a16:colId xmlns="" xmlns:a16="http://schemas.microsoft.com/office/drawing/2014/main" val="3525549815"/>
                    </a:ext>
                  </a:extLst>
                </a:gridCol>
                <a:gridCol w="1709530">
                  <a:extLst>
                    <a:ext uri="{9D8B030D-6E8A-4147-A177-3AD203B41FA5}">
                      <a16:colId xmlns="" xmlns:a16="http://schemas.microsoft.com/office/drawing/2014/main" val="3885541324"/>
                    </a:ext>
                  </a:extLst>
                </a:gridCol>
              </a:tblGrid>
              <a:tr h="381077">
                <a:tc>
                  <a:txBody>
                    <a:bodyPr/>
                    <a:lstStyle/>
                    <a:p>
                      <a:pPr marL="0" lvl="0" indent="0" algn="ctr" defTabSz="914400" rtl="0" eaLnBrk="1" latinLnBrk="0" hangingPunct="1">
                        <a:spcAft>
                          <a:spcPts val="0"/>
                        </a:spcAft>
                        <a:buFont typeface="Symbol" panose="05050102010706020507" pitchFamily="18" charset="2"/>
                        <a:buNone/>
                      </a:pPr>
                      <a:r>
                        <a:rPr lang="es-ES" sz="2400" kern="1200" dirty="0">
                          <a:solidFill>
                            <a:schemeClr val="bg1"/>
                          </a:solidFill>
                          <a:effectLst/>
                          <a:latin typeface="+mn-lt"/>
                          <a:ea typeface="+mn-ea"/>
                          <a:cs typeface="+mn-cs"/>
                        </a:rPr>
                        <a:t>Procesos</a:t>
                      </a:r>
                      <a:endParaRPr lang="es-PE" sz="2400" kern="1200" dirty="0">
                        <a:solidFill>
                          <a:schemeClr val="bg1"/>
                        </a:solidFill>
                        <a:effectLst/>
                        <a:latin typeface="+mn-lt"/>
                        <a:ea typeface="+mn-ea"/>
                        <a:cs typeface="+mn-cs"/>
                      </a:endParaRPr>
                    </a:p>
                  </a:txBody>
                  <a:tcPr marL="18000" marR="18000" marT="0" marB="0"/>
                </a:tc>
                <a:tc>
                  <a:txBody>
                    <a:bodyPr/>
                    <a:lstStyle/>
                    <a:p>
                      <a:pPr marL="449580" algn="ctr">
                        <a:spcAft>
                          <a:spcPts val="0"/>
                        </a:spcAft>
                      </a:pPr>
                      <a:r>
                        <a:rPr lang="es-ES" sz="2400" dirty="0">
                          <a:effectLst/>
                        </a:rPr>
                        <a:t>Actividades</a:t>
                      </a:r>
                      <a:endParaRPr lang="es-P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tc>
                <a:tc>
                  <a:txBody>
                    <a:bodyPr/>
                    <a:lstStyle/>
                    <a:p>
                      <a:pPr marL="0" lvl="0" indent="0" algn="ctr" defTabSz="914400" rtl="0" eaLnBrk="1" latinLnBrk="0" hangingPunct="1">
                        <a:spcAft>
                          <a:spcPts val="0"/>
                        </a:spcAft>
                        <a:buFont typeface="Symbol" panose="05050102010706020507" pitchFamily="18" charset="2"/>
                        <a:buNone/>
                      </a:pPr>
                      <a:r>
                        <a:rPr lang="es-ES" sz="2400" b="1" kern="1200" dirty="0">
                          <a:solidFill>
                            <a:schemeClr val="bg1"/>
                          </a:solidFill>
                          <a:effectLst/>
                          <a:latin typeface="+mn-lt"/>
                          <a:ea typeface="+mn-ea"/>
                          <a:cs typeface="+mn-cs"/>
                        </a:rPr>
                        <a:t>Responsable</a:t>
                      </a:r>
                      <a:endParaRPr lang="es-PE" sz="2400" b="1" kern="1200" dirty="0">
                        <a:solidFill>
                          <a:schemeClr val="bg1"/>
                        </a:solidFill>
                        <a:effectLst/>
                        <a:latin typeface="+mn-lt"/>
                        <a:ea typeface="+mn-ea"/>
                        <a:cs typeface="+mn-cs"/>
                      </a:endParaRPr>
                    </a:p>
                  </a:txBody>
                  <a:tcPr marL="36328" marR="36328" marT="0" marB="0"/>
                </a:tc>
                <a:extLst>
                  <a:ext uri="{0D108BD9-81ED-4DB2-BD59-A6C34878D82A}">
                    <a16:rowId xmlns="" xmlns:a16="http://schemas.microsoft.com/office/drawing/2014/main" val="286369618"/>
                  </a:ext>
                </a:extLst>
              </a:tr>
              <a:tr h="3048619">
                <a:tc rowSpan="3">
                  <a:txBody>
                    <a:bodyPr/>
                    <a:lstStyle/>
                    <a:p>
                      <a:pPr marL="0" lvl="0" indent="0" algn="just" defTabSz="914400" rtl="0" eaLnBrk="1" latinLnBrk="0" hangingPunct="1">
                        <a:spcAft>
                          <a:spcPts val="0"/>
                        </a:spcAft>
                        <a:buFont typeface="Symbol" panose="05050102010706020507" pitchFamily="18" charset="2"/>
                        <a:buNone/>
                      </a:pPr>
                      <a:r>
                        <a:rPr lang="es-ES" sz="2400" kern="1200" dirty="0">
                          <a:solidFill>
                            <a:schemeClr val="bg1"/>
                          </a:solidFill>
                          <a:effectLst/>
                          <a:latin typeface="+mn-lt"/>
                          <a:ea typeface="+mn-ea"/>
                          <a:cs typeface="+mn-cs"/>
                        </a:rPr>
                        <a:t>Registro de IIEE existentes</a:t>
                      </a:r>
                      <a:endParaRPr lang="es-PE" sz="2400" kern="1200" dirty="0">
                        <a:solidFill>
                          <a:schemeClr val="bg1"/>
                        </a:solidFill>
                        <a:effectLst/>
                        <a:latin typeface="+mn-lt"/>
                        <a:ea typeface="+mn-ea"/>
                        <a:cs typeface="+mn-cs"/>
                      </a:endParaRPr>
                    </a:p>
                  </a:txBody>
                  <a:tcPr marL="18000" marR="18000" marT="0" marB="0" anchor="ctr"/>
                </a:tc>
                <a:tc>
                  <a:txBody>
                    <a:bodyPr/>
                    <a:lstStyle/>
                    <a:p>
                      <a:pPr marL="342900" lvl="0" indent="-342900" algn="just">
                        <a:buFont typeface="Symbol" panose="05050102010706020507" pitchFamily="18" charset="2"/>
                        <a:buChar char=""/>
                      </a:pPr>
                      <a:r>
                        <a:rPr lang="es-ES" sz="2400" dirty="0">
                          <a:effectLst/>
                        </a:rPr>
                        <a:t>Acopia y revisa los documentos de las IIEE.</a:t>
                      </a:r>
                      <a:endParaRPr lang="es-PE" sz="2400" dirty="0">
                        <a:effectLst/>
                      </a:endParaRPr>
                    </a:p>
                    <a:p>
                      <a:pPr marL="342900" lvl="0" indent="-342900" algn="just">
                        <a:buFont typeface="Symbol" panose="05050102010706020507" pitchFamily="18" charset="2"/>
                        <a:buChar char=""/>
                      </a:pPr>
                      <a:r>
                        <a:rPr lang="es-ES" sz="2400" dirty="0">
                          <a:effectLst/>
                        </a:rPr>
                        <a:t>Realiza evaluación técnica.</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2400" dirty="0">
                          <a:effectLst/>
                        </a:rPr>
                        <a:t>Visita la institución educativa, cuando corresponda.</a:t>
                      </a:r>
                      <a:endParaRPr lang="es-PE" sz="2400" dirty="0">
                        <a:effectLst/>
                      </a:endParaRPr>
                    </a:p>
                    <a:p>
                      <a:pPr marL="342900" lvl="0" indent="-342900" algn="just">
                        <a:buFont typeface="Symbol" panose="05050102010706020507" pitchFamily="18" charset="2"/>
                        <a:buChar char=""/>
                      </a:pPr>
                      <a:r>
                        <a:rPr lang="es-ES" sz="2400" dirty="0">
                          <a:effectLst/>
                        </a:rPr>
                        <a:t>Anotar la información de las IIEE identificadas en la herramienta </a:t>
                      </a:r>
                      <a:r>
                        <a:rPr lang="es-ES" sz="2400" dirty="0" err="1">
                          <a:effectLst/>
                        </a:rPr>
                        <a:t>xlRIE</a:t>
                      </a:r>
                      <a:r>
                        <a:rPr lang="es-ES" sz="2400" dirty="0">
                          <a:effectLst/>
                        </a:rPr>
                        <a:t>.</a:t>
                      </a:r>
                      <a:endParaRPr lang="es-PE" sz="2400" dirty="0">
                        <a:effectLst/>
                      </a:endParaRPr>
                    </a:p>
                    <a:p>
                      <a:pPr marL="342900" lvl="0" indent="-342900" algn="just">
                        <a:buFont typeface="Symbol" panose="05050102010706020507" pitchFamily="18" charset="2"/>
                        <a:buChar char=""/>
                      </a:pPr>
                      <a:r>
                        <a:rPr lang="es-ES" sz="2400" dirty="0">
                          <a:effectLst/>
                        </a:rPr>
                        <a:t>Elabora informe de identificación de las IIEE.</a:t>
                      </a:r>
                      <a:endParaRPr lang="es-PE" sz="2400" dirty="0">
                        <a:effectLst/>
                      </a:endParaRPr>
                    </a:p>
                    <a:p>
                      <a:pPr marL="342900" lvl="0" indent="-342900" algn="just">
                        <a:buFont typeface="Symbol" panose="05050102010706020507" pitchFamily="18" charset="2"/>
                        <a:buChar char=""/>
                      </a:pPr>
                      <a:r>
                        <a:rPr lang="es-ES" sz="2400" dirty="0">
                          <a:effectLst/>
                        </a:rPr>
                        <a:t>Remite informe de identificación a la DRE/GRE.</a:t>
                      </a:r>
                      <a:endParaRPr lang="es-PE" sz="2400" dirty="0">
                        <a:effectLst/>
                      </a:endParaRPr>
                    </a:p>
                    <a:p>
                      <a:pPr marL="342900" lvl="0" indent="-342900" algn="just">
                        <a:buFont typeface="Symbol" panose="05050102010706020507" pitchFamily="18" charset="2"/>
                        <a:buChar char=""/>
                      </a:pPr>
                      <a:r>
                        <a:rPr lang="es-ES" sz="2400" dirty="0">
                          <a:effectLst/>
                        </a:rPr>
                        <a:t>Realiza consultas a sus órganos de apoyo (OAJ), instancias superiores o unidades orgánicas competentes del Minedu, cuando corresponda.</a:t>
                      </a:r>
                      <a:endParaRPr lang="es-PE" sz="2400" dirty="0">
                        <a:effectLst/>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400" kern="1200" dirty="0">
                          <a:solidFill>
                            <a:schemeClr val="dk1"/>
                          </a:solidFill>
                          <a:effectLst/>
                          <a:latin typeface="+mn-lt"/>
                          <a:ea typeface="+mn-ea"/>
                          <a:cs typeface="+mn-cs"/>
                        </a:rPr>
                        <a:t>UGEL o DRE/GRE</a:t>
                      </a:r>
                      <a:endParaRPr lang="es-PE" sz="2400" kern="1200" dirty="0">
                        <a:solidFill>
                          <a:schemeClr val="dk1"/>
                        </a:solidFill>
                        <a:effectLst/>
                        <a:latin typeface="+mn-lt"/>
                        <a:ea typeface="+mn-ea"/>
                        <a:cs typeface="+mn-cs"/>
                      </a:endParaRPr>
                    </a:p>
                    <a:p>
                      <a:pPr marL="906780" lvl="1" algn="ctr">
                        <a:spcAft>
                          <a:spcPts val="0"/>
                        </a:spcAft>
                      </a:pPr>
                      <a:r>
                        <a:rPr lang="es-ES" sz="2400" dirty="0">
                          <a:effectLst/>
                        </a:rPr>
                        <a:t> </a:t>
                      </a:r>
                      <a:endParaRPr lang="es-P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nchor="ctr"/>
                </a:tc>
                <a:extLst>
                  <a:ext uri="{0D108BD9-81ED-4DB2-BD59-A6C34878D82A}">
                    <a16:rowId xmlns="" xmlns:a16="http://schemas.microsoft.com/office/drawing/2014/main" val="3313360967"/>
                  </a:ext>
                </a:extLst>
              </a:tr>
              <a:tr h="762155">
                <a:tc vMerge="1">
                  <a:txBody>
                    <a:bodyPr/>
                    <a:lstStyle/>
                    <a:p>
                      <a:endParaRPr lang="es-PE"/>
                    </a:p>
                  </a:txBody>
                  <a:tcPr/>
                </a:tc>
                <a:tc>
                  <a:txBody>
                    <a:bodyPr/>
                    <a:lstStyle/>
                    <a:p>
                      <a:pPr marL="342900" lvl="0" indent="-342900" algn="just">
                        <a:buFont typeface="Symbol" panose="05050102010706020507" pitchFamily="18" charset="2"/>
                        <a:buChar char=""/>
                      </a:pPr>
                      <a:r>
                        <a:rPr lang="es-ES" sz="2400" dirty="0">
                          <a:effectLst/>
                        </a:rPr>
                        <a:t>Consolida los informes de identificación de IIEE remitidas por las UGEL.</a:t>
                      </a:r>
                      <a:endParaRPr lang="es-PE" sz="2400" dirty="0">
                        <a:effectLst/>
                      </a:endParaRPr>
                    </a:p>
                    <a:p>
                      <a:pPr marL="342900" lvl="0" indent="-342900" algn="just">
                        <a:buFont typeface="Symbol" panose="05050102010706020507" pitchFamily="18" charset="2"/>
                        <a:buChar char=""/>
                      </a:pPr>
                      <a:r>
                        <a:rPr lang="es-ES" sz="2400" dirty="0">
                          <a:effectLst/>
                        </a:rPr>
                        <a:t>Remite Oficio con los informes de identificación de IIEE a la UE.</a:t>
                      </a:r>
                      <a:endParaRPr lang="es-PE" sz="2400" dirty="0">
                        <a:effectLst/>
                        <a:latin typeface="Calibri" panose="020F0502020204030204" pitchFamily="34" charset="0"/>
                        <a:cs typeface="Times New Roman" panose="02020603050405020304" pitchFamily="18" charset="0"/>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400" kern="1200" dirty="0">
                          <a:solidFill>
                            <a:schemeClr val="dk1"/>
                          </a:solidFill>
                          <a:effectLst/>
                          <a:latin typeface="+mn-lt"/>
                          <a:ea typeface="+mn-ea"/>
                          <a:cs typeface="+mn-cs"/>
                        </a:rPr>
                        <a:t>DRE/GRE</a:t>
                      </a:r>
                      <a:endParaRPr lang="es-PE" sz="2400" kern="1200" dirty="0">
                        <a:solidFill>
                          <a:schemeClr val="dk1"/>
                        </a:solidFill>
                        <a:effectLst/>
                        <a:latin typeface="+mn-lt"/>
                        <a:ea typeface="+mn-ea"/>
                        <a:cs typeface="+mn-cs"/>
                      </a:endParaRPr>
                    </a:p>
                  </a:txBody>
                  <a:tcPr marL="36328" marR="36328" marT="0" marB="0" anchor="ctr"/>
                </a:tc>
                <a:extLst>
                  <a:ext uri="{0D108BD9-81ED-4DB2-BD59-A6C34878D82A}">
                    <a16:rowId xmlns="" xmlns:a16="http://schemas.microsoft.com/office/drawing/2014/main" val="2377536087"/>
                  </a:ext>
                </a:extLst>
              </a:tr>
              <a:tr h="1524309">
                <a:tc vMerge="1">
                  <a:txBody>
                    <a:bodyPr/>
                    <a:lstStyle/>
                    <a:p>
                      <a:endParaRPr lang="es-PE"/>
                    </a:p>
                  </a:txBody>
                  <a:tcPr/>
                </a:tc>
                <a:tc>
                  <a:txBody>
                    <a:bodyPr/>
                    <a:lstStyle/>
                    <a:p>
                      <a:pPr marL="342900" lvl="0" indent="-342900" algn="just">
                        <a:buFont typeface="Symbol" panose="05050102010706020507" pitchFamily="18" charset="2"/>
                        <a:buChar char=""/>
                      </a:pPr>
                      <a:r>
                        <a:rPr lang="es-ES" sz="2400" dirty="0">
                          <a:effectLst/>
                        </a:rPr>
                        <a:t>Realiza calificación registral.</a:t>
                      </a:r>
                      <a:endParaRPr lang="es-PE" sz="2400" dirty="0">
                        <a:effectLst/>
                      </a:endParaRPr>
                    </a:p>
                    <a:p>
                      <a:pPr marL="342900" lvl="0" indent="-342900" algn="just">
                        <a:buFont typeface="Symbol" panose="05050102010706020507" pitchFamily="18" charset="2"/>
                        <a:buChar char=""/>
                      </a:pPr>
                      <a:r>
                        <a:rPr lang="es-ES" sz="2400" dirty="0">
                          <a:effectLst/>
                        </a:rPr>
                        <a:t>Inscribe el primer registro en el aplicativo informático RIE.</a:t>
                      </a:r>
                      <a:endParaRPr lang="es-PE" sz="2400" dirty="0">
                        <a:effectLst/>
                      </a:endParaRPr>
                    </a:p>
                    <a:p>
                      <a:pPr marL="342900" lvl="0" indent="-342900" algn="just">
                        <a:buFont typeface="Symbol" panose="05050102010706020507" pitchFamily="18" charset="2"/>
                        <a:buChar char=""/>
                      </a:pPr>
                      <a:r>
                        <a:rPr lang="es-ES" sz="2400" dirty="0">
                          <a:effectLst/>
                        </a:rPr>
                        <a:t>Recibe consultas de las IGED y las traslada a las unidades orgánicas competentes del Minedu.</a:t>
                      </a:r>
                      <a:endParaRPr lang="es-PE" sz="2400" dirty="0">
                        <a:effectLst/>
                        <a:latin typeface="Calibri" panose="020F0502020204030204" pitchFamily="34" charset="0"/>
                        <a:cs typeface="Times New Roman" panose="02020603050405020304" pitchFamily="18" charset="0"/>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400" kern="1200" dirty="0">
                          <a:solidFill>
                            <a:schemeClr val="dk1"/>
                          </a:solidFill>
                          <a:effectLst/>
                          <a:latin typeface="+mn-lt"/>
                          <a:ea typeface="+mn-ea"/>
                          <a:cs typeface="+mn-cs"/>
                        </a:rPr>
                        <a:t>UE – Minedu</a:t>
                      </a:r>
                      <a:endParaRPr lang="es-PE" sz="2400" kern="1200" dirty="0">
                        <a:solidFill>
                          <a:schemeClr val="dk1"/>
                        </a:solidFill>
                        <a:effectLst/>
                        <a:latin typeface="+mn-lt"/>
                        <a:ea typeface="+mn-ea"/>
                        <a:cs typeface="+mn-cs"/>
                      </a:endParaRPr>
                    </a:p>
                  </a:txBody>
                  <a:tcPr marL="36328" marR="36328" marT="0" marB="0" anchor="ctr"/>
                </a:tc>
                <a:extLst>
                  <a:ext uri="{0D108BD9-81ED-4DB2-BD59-A6C34878D82A}">
                    <a16:rowId xmlns="" xmlns:a16="http://schemas.microsoft.com/office/drawing/2014/main" val="3745097575"/>
                  </a:ext>
                </a:extLst>
              </a:tr>
            </a:tbl>
          </a:graphicData>
        </a:graphic>
      </p:graphicFrame>
    </p:spTree>
    <p:extLst>
      <p:ext uri="{BB962C8B-B14F-4D97-AF65-F5344CB8AC3E}">
        <p14:creationId xmlns:p14="http://schemas.microsoft.com/office/powerpoint/2010/main" val="376981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3"/>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8" y="-246"/>
            <a:ext cx="1525067" cy="771522"/>
          </a:xfrm>
          <a:prstGeom prst="rect">
            <a:avLst/>
          </a:prstGeom>
        </p:spPr>
      </p:pic>
      <p:sp>
        <p:nvSpPr>
          <p:cNvPr id="8" name="CuadroTexto 7">
            <a:extLst>
              <a:ext uri="{FF2B5EF4-FFF2-40B4-BE49-F238E27FC236}">
                <a16:creationId xmlns="" xmlns:a16="http://schemas.microsoft.com/office/drawing/2014/main" id="{76833481-280A-4746-87CE-7AACDE5B71F0}"/>
              </a:ext>
            </a:extLst>
          </p:cNvPr>
          <p:cNvSpPr txBox="1"/>
          <p:nvPr/>
        </p:nvSpPr>
        <p:spPr>
          <a:xfrm>
            <a:off x="88770" y="1890962"/>
            <a:ext cx="2232420" cy="2862322"/>
          </a:xfrm>
          <a:prstGeom prst="rect">
            <a:avLst/>
          </a:prstGeom>
          <a:noFill/>
          <a:ln>
            <a:noFill/>
          </a:ln>
        </p:spPr>
        <p:txBody>
          <a:bodyPr wrap="square" rtlCol="0">
            <a:spAutoFit/>
          </a:bodyPr>
          <a:lstStyle>
            <a:defPPr>
              <a:defRPr lang="es-PE"/>
            </a:defPPr>
            <a:lvl1pPr>
              <a:defRPr b="1"/>
            </a:lvl1pPr>
          </a:lstStyle>
          <a:p>
            <a:pPr algn="just"/>
            <a:r>
              <a:rPr lang="es-PE" sz="3000" dirty="0">
                <a:solidFill>
                  <a:schemeClr val="accent5"/>
                </a:solidFill>
              </a:rPr>
              <a:t>Acopia actos resolutivos </a:t>
            </a:r>
            <a:r>
              <a:rPr lang="es-PE" sz="3000" b="0" dirty="0"/>
              <a:t>referidos a la existencia y operación de las IIEE.</a:t>
            </a:r>
          </a:p>
        </p:txBody>
      </p:sp>
      <p:sp>
        <p:nvSpPr>
          <p:cNvPr id="10" name="CuadroTexto 9">
            <a:extLst>
              <a:ext uri="{FF2B5EF4-FFF2-40B4-BE49-F238E27FC236}">
                <a16:creationId xmlns="" xmlns:a16="http://schemas.microsoft.com/office/drawing/2014/main" id="{F21FC9A6-F0E4-4FC0-9435-BC566FE8B516}"/>
              </a:ext>
            </a:extLst>
          </p:cNvPr>
          <p:cNvSpPr txBox="1"/>
          <p:nvPr/>
        </p:nvSpPr>
        <p:spPr>
          <a:xfrm>
            <a:off x="5064492" y="2379703"/>
            <a:ext cx="2365505" cy="1477328"/>
          </a:xfrm>
          <a:prstGeom prst="rect">
            <a:avLst/>
          </a:prstGeom>
          <a:noFill/>
          <a:ln>
            <a:noFill/>
          </a:ln>
        </p:spPr>
        <p:txBody>
          <a:bodyPr wrap="square" rtlCol="0">
            <a:spAutoFit/>
          </a:bodyPr>
          <a:lstStyle>
            <a:defPPr>
              <a:defRPr lang="es-PE"/>
            </a:defPPr>
            <a:lvl1pPr>
              <a:defRPr b="1"/>
            </a:lvl1pPr>
          </a:lstStyle>
          <a:p>
            <a:pPr algn="just"/>
            <a:r>
              <a:rPr lang="es-PE" sz="3000" b="0" dirty="0"/>
              <a:t>Si se requiere, realiza </a:t>
            </a:r>
            <a:r>
              <a:rPr lang="es-PE" sz="3000" dirty="0">
                <a:solidFill>
                  <a:schemeClr val="accent5"/>
                </a:solidFill>
              </a:rPr>
              <a:t>visitas a las IIEE</a:t>
            </a:r>
            <a:r>
              <a:rPr lang="es-PE" sz="3000" dirty="0"/>
              <a:t>.</a:t>
            </a:r>
            <a:endParaRPr lang="es-PE" sz="3000" b="0" dirty="0"/>
          </a:p>
        </p:txBody>
      </p:sp>
      <p:sp>
        <p:nvSpPr>
          <p:cNvPr id="14" name="CuadroTexto 13">
            <a:extLst>
              <a:ext uri="{FF2B5EF4-FFF2-40B4-BE49-F238E27FC236}">
                <a16:creationId xmlns="" xmlns:a16="http://schemas.microsoft.com/office/drawing/2014/main" id="{99E3EE43-1DC7-4D49-A1DC-02C65CCD6973}"/>
              </a:ext>
            </a:extLst>
          </p:cNvPr>
          <p:cNvSpPr txBox="1"/>
          <p:nvPr/>
        </p:nvSpPr>
        <p:spPr>
          <a:xfrm>
            <a:off x="9932167" y="1840266"/>
            <a:ext cx="2171062" cy="2862322"/>
          </a:xfrm>
          <a:prstGeom prst="rect">
            <a:avLst/>
          </a:prstGeom>
          <a:noFill/>
          <a:ln>
            <a:noFill/>
          </a:ln>
        </p:spPr>
        <p:txBody>
          <a:bodyPr wrap="square" rtlCol="0">
            <a:spAutoFit/>
          </a:bodyPr>
          <a:lstStyle>
            <a:defPPr>
              <a:defRPr lang="es-PE"/>
            </a:defPPr>
          </a:lstStyle>
          <a:p>
            <a:pPr algn="just"/>
            <a:r>
              <a:rPr lang="es-PE" sz="3000" b="1" dirty="0" smtClean="0">
                <a:solidFill>
                  <a:schemeClr val="accent5"/>
                </a:solidFill>
              </a:rPr>
              <a:t>UGEL </a:t>
            </a:r>
            <a:r>
              <a:rPr lang="es-PE" sz="3000" b="1" dirty="0">
                <a:solidFill>
                  <a:schemeClr val="accent5"/>
                </a:solidFill>
              </a:rPr>
              <a:t>remite </a:t>
            </a:r>
            <a:r>
              <a:rPr lang="es-PE" sz="3000" b="1" dirty="0" smtClean="0">
                <a:solidFill>
                  <a:schemeClr val="accent5"/>
                </a:solidFill>
              </a:rPr>
              <a:t>informes </a:t>
            </a:r>
            <a:r>
              <a:rPr lang="es-PE" sz="3000" b="1" dirty="0">
                <a:solidFill>
                  <a:schemeClr val="accent5"/>
                </a:solidFill>
              </a:rPr>
              <a:t>a la </a:t>
            </a:r>
            <a:r>
              <a:rPr lang="es-PE" sz="3000" b="1" dirty="0" smtClean="0">
                <a:solidFill>
                  <a:schemeClr val="accent5"/>
                </a:solidFill>
              </a:rPr>
              <a:t>DRE/GRE </a:t>
            </a:r>
            <a:r>
              <a:rPr lang="es-PE" sz="3000" dirty="0"/>
              <a:t>para su </a:t>
            </a:r>
            <a:r>
              <a:rPr lang="es-PE" sz="3000" dirty="0" smtClean="0"/>
              <a:t>envío a la UE.</a:t>
            </a:r>
            <a:endParaRPr lang="es-PE" sz="3000" dirty="0"/>
          </a:p>
        </p:txBody>
      </p:sp>
      <p:sp>
        <p:nvSpPr>
          <p:cNvPr id="17" name="CuadroTexto 16">
            <a:extLst>
              <a:ext uri="{FF2B5EF4-FFF2-40B4-BE49-F238E27FC236}">
                <a16:creationId xmlns="" xmlns:a16="http://schemas.microsoft.com/office/drawing/2014/main" id="{F3737979-5B56-44E6-98A1-242DB0B9BC1B}"/>
              </a:ext>
            </a:extLst>
          </p:cNvPr>
          <p:cNvSpPr txBox="1"/>
          <p:nvPr/>
        </p:nvSpPr>
        <p:spPr>
          <a:xfrm>
            <a:off x="7560358" y="2353194"/>
            <a:ext cx="2235330" cy="2400657"/>
          </a:xfrm>
          <a:prstGeom prst="rect">
            <a:avLst/>
          </a:prstGeom>
          <a:noFill/>
          <a:ln>
            <a:noFill/>
          </a:ln>
        </p:spPr>
        <p:txBody>
          <a:bodyPr wrap="square" rtlCol="0">
            <a:spAutoFit/>
          </a:bodyPr>
          <a:lstStyle/>
          <a:p>
            <a:pPr algn="just"/>
            <a:r>
              <a:rPr lang="es-PE" sz="3000" b="1" dirty="0">
                <a:solidFill>
                  <a:schemeClr val="accent5"/>
                </a:solidFill>
              </a:rPr>
              <a:t>Elabora informe </a:t>
            </a:r>
            <a:r>
              <a:rPr lang="es-PE" sz="3000" dirty="0"/>
              <a:t>con listado de IIEE identificadas</a:t>
            </a:r>
          </a:p>
        </p:txBody>
      </p:sp>
      <p:sp>
        <p:nvSpPr>
          <p:cNvPr id="18" name="CuadroTexto 17">
            <a:extLst>
              <a:ext uri="{FF2B5EF4-FFF2-40B4-BE49-F238E27FC236}">
                <a16:creationId xmlns="" xmlns:a16="http://schemas.microsoft.com/office/drawing/2014/main" id="{77047F3B-4B96-41BB-BEF7-42A1CD054CDE}"/>
              </a:ext>
            </a:extLst>
          </p:cNvPr>
          <p:cNvSpPr txBox="1"/>
          <p:nvPr/>
        </p:nvSpPr>
        <p:spPr>
          <a:xfrm>
            <a:off x="2471299" y="1890962"/>
            <a:ext cx="2429371" cy="3323987"/>
          </a:xfrm>
          <a:prstGeom prst="rect">
            <a:avLst/>
          </a:prstGeom>
          <a:noFill/>
          <a:ln>
            <a:noFill/>
          </a:ln>
        </p:spPr>
        <p:txBody>
          <a:bodyPr wrap="square" rtlCol="0">
            <a:spAutoFit/>
          </a:bodyPr>
          <a:lstStyle/>
          <a:p>
            <a:pPr algn="just"/>
            <a:r>
              <a:rPr lang="es-PE" sz="3000" b="1" dirty="0">
                <a:solidFill>
                  <a:schemeClr val="accent5"/>
                </a:solidFill>
              </a:rPr>
              <a:t>Evalúa actos resolutivos e información</a:t>
            </a:r>
            <a:r>
              <a:rPr lang="es-PE" sz="3000" dirty="0">
                <a:solidFill>
                  <a:schemeClr val="accent5"/>
                </a:solidFill>
              </a:rPr>
              <a:t> </a:t>
            </a:r>
            <a:r>
              <a:rPr lang="es-PE" sz="3000" dirty="0"/>
              <a:t>recopilada para identificar a las IIEE.</a:t>
            </a:r>
            <a:endParaRPr lang="es-PE" sz="3000" b="1" dirty="0"/>
          </a:p>
        </p:txBody>
      </p:sp>
      <p:sp>
        <p:nvSpPr>
          <p:cNvPr id="4" name="Rectángulo 3">
            <a:extLst>
              <a:ext uri="{FF2B5EF4-FFF2-40B4-BE49-F238E27FC236}">
                <a16:creationId xmlns="" xmlns:a16="http://schemas.microsoft.com/office/drawing/2014/main" id="{E5B873B4-2650-4D2C-9168-6071E1738F7A}"/>
              </a:ext>
            </a:extLst>
          </p:cNvPr>
          <p:cNvSpPr/>
          <p:nvPr/>
        </p:nvSpPr>
        <p:spPr>
          <a:xfrm>
            <a:off x="998659" y="895471"/>
            <a:ext cx="535723"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1</a:t>
            </a:r>
          </a:p>
        </p:txBody>
      </p:sp>
      <p:sp>
        <p:nvSpPr>
          <p:cNvPr id="19" name="Rectángulo 18">
            <a:extLst>
              <a:ext uri="{FF2B5EF4-FFF2-40B4-BE49-F238E27FC236}">
                <a16:creationId xmlns="" xmlns:a16="http://schemas.microsoft.com/office/drawing/2014/main" id="{75FF5FC5-87CD-4EA5-9BE3-B1E77A7CE3D7}"/>
              </a:ext>
            </a:extLst>
          </p:cNvPr>
          <p:cNvSpPr/>
          <p:nvPr/>
        </p:nvSpPr>
        <p:spPr>
          <a:xfrm>
            <a:off x="3447011" y="1151571"/>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2</a:t>
            </a:r>
          </a:p>
        </p:txBody>
      </p:sp>
      <p:sp>
        <p:nvSpPr>
          <p:cNvPr id="20" name="Rectángulo 19">
            <a:extLst>
              <a:ext uri="{FF2B5EF4-FFF2-40B4-BE49-F238E27FC236}">
                <a16:creationId xmlns="" xmlns:a16="http://schemas.microsoft.com/office/drawing/2014/main" id="{077EA3F7-F643-4C3D-AADB-1484487CD7C4}"/>
              </a:ext>
            </a:extLst>
          </p:cNvPr>
          <p:cNvSpPr/>
          <p:nvPr/>
        </p:nvSpPr>
        <p:spPr>
          <a:xfrm>
            <a:off x="6047385" y="1161564"/>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3</a:t>
            </a:r>
          </a:p>
        </p:txBody>
      </p:sp>
      <p:sp>
        <p:nvSpPr>
          <p:cNvPr id="21" name="Rectángulo 20">
            <a:extLst>
              <a:ext uri="{FF2B5EF4-FFF2-40B4-BE49-F238E27FC236}">
                <a16:creationId xmlns="" xmlns:a16="http://schemas.microsoft.com/office/drawing/2014/main" id="{75906FF5-D780-4FE3-BB35-C42EC779B840}"/>
              </a:ext>
            </a:extLst>
          </p:cNvPr>
          <p:cNvSpPr/>
          <p:nvPr/>
        </p:nvSpPr>
        <p:spPr>
          <a:xfrm>
            <a:off x="8336715" y="1415690"/>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4</a:t>
            </a:r>
          </a:p>
        </p:txBody>
      </p:sp>
      <p:sp>
        <p:nvSpPr>
          <p:cNvPr id="22" name="Rectángulo 21">
            <a:extLst>
              <a:ext uri="{FF2B5EF4-FFF2-40B4-BE49-F238E27FC236}">
                <a16:creationId xmlns="" xmlns:a16="http://schemas.microsoft.com/office/drawing/2014/main" id="{0AED33A5-09B3-4381-A230-9CAD1212A86E}"/>
              </a:ext>
            </a:extLst>
          </p:cNvPr>
          <p:cNvSpPr/>
          <p:nvPr/>
        </p:nvSpPr>
        <p:spPr>
          <a:xfrm>
            <a:off x="10774016" y="921975"/>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5</a:t>
            </a:r>
          </a:p>
        </p:txBody>
      </p:sp>
      <p:pic>
        <p:nvPicPr>
          <p:cNvPr id="6" name="Imagen 5">
            <a:extLst>
              <a:ext uri="{FF2B5EF4-FFF2-40B4-BE49-F238E27FC236}">
                <a16:creationId xmlns="" xmlns:a16="http://schemas.microsoft.com/office/drawing/2014/main" id="{0EBED459-BCEF-4ACF-802A-0091D7787808}"/>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6196" y="5283627"/>
            <a:ext cx="901112" cy="901112"/>
          </a:xfrm>
          <a:prstGeom prst="rect">
            <a:avLst/>
          </a:prstGeom>
        </p:spPr>
      </p:pic>
      <p:pic>
        <p:nvPicPr>
          <p:cNvPr id="24" name="Imagen 23">
            <a:extLst>
              <a:ext uri="{FF2B5EF4-FFF2-40B4-BE49-F238E27FC236}">
                <a16:creationId xmlns="" xmlns:a16="http://schemas.microsoft.com/office/drawing/2014/main" id="{3FBC13F6-F2F9-4B8C-9FBA-759C474908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4039" y="3867229"/>
            <a:ext cx="1688567" cy="1688567"/>
          </a:xfrm>
          <a:prstGeom prst="rect">
            <a:avLst/>
          </a:prstGeom>
        </p:spPr>
      </p:pic>
      <p:pic>
        <p:nvPicPr>
          <p:cNvPr id="26" name="Imagen 25">
            <a:extLst>
              <a:ext uri="{FF2B5EF4-FFF2-40B4-BE49-F238E27FC236}">
                <a16:creationId xmlns="" xmlns:a16="http://schemas.microsoft.com/office/drawing/2014/main" id="{F0924257-909C-4506-998A-808822953B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9041" y="5515897"/>
            <a:ext cx="923330" cy="923330"/>
          </a:xfrm>
          <a:prstGeom prst="rect">
            <a:avLst/>
          </a:prstGeom>
        </p:spPr>
      </p:pic>
      <p:pic>
        <p:nvPicPr>
          <p:cNvPr id="27" name="Imagen 26">
            <a:extLst>
              <a:ext uri="{FF2B5EF4-FFF2-40B4-BE49-F238E27FC236}">
                <a16:creationId xmlns="" xmlns:a16="http://schemas.microsoft.com/office/drawing/2014/main" id="{8CCA0D36-15EF-43F5-81F8-35A44F1B51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9353" y="5355803"/>
            <a:ext cx="1372325" cy="1372325"/>
          </a:xfrm>
          <a:prstGeom prst="rect">
            <a:avLst/>
          </a:prstGeom>
        </p:spPr>
      </p:pic>
      <p:pic>
        <p:nvPicPr>
          <p:cNvPr id="29" name="Imagen 28">
            <a:extLst>
              <a:ext uri="{FF2B5EF4-FFF2-40B4-BE49-F238E27FC236}">
                <a16:creationId xmlns="" xmlns:a16="http://schemas.microsoft.com/office/drawing/2014/main" id="{7E6FB574-24CF-4A64-B921-022748F29A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9505" y="5031834"/>
            <a:ext cx="1264898" cy="1264898"/>
          </a:xfrm>
          <a:prstGeom prst="rect">
            <a:avLst/>
          </a:prstGeom>
        </p:spPr>
      </p:pic>
      <p:pic>
        <p:nvPicPr>
          <p:cNvPr id="31" name="Gráfico 30" descr="Compartir">
            <a:extLst>
              <a:ext uri="{FF2B5EF4-FFF2-40B4-BE49-F238E27FC236}">
                <a16:creationId xmlns="" xmlns:a16="http://schemas.microsoft.com/office/drawing/2014/main" id="{2909F00D-D964-489E-A8CD-720761E7A0D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693990" y="4074337"/>
            <a:ext cx="1209290" cy="1209290"/>
          </a:xfrm>
          <a:prstGeom prst="rect">
            <a:avLst/>
          </a:prstGeom>
        </p:spPr>
      </p:pic>
      <p:cxnSp>
        <p:nvCxnSpPr>
          <p:cNvPr id="33" name="Conector recto 32">
            <a:extLst>
              <a:ext uri="{FF2B5EF4-FFF2-40B4-BE49-F238E27FC236}">
                <a16:creationId xmlns="" xmlns:a16="http://schemas.microsoft.com/office/drawing/2014/main" id="{A3C063E6-76DD-4ACE-8722-C38C5D659C43}"/>
              </a:ext>
            </a:extLst>
          </p:cNvPr>
          <p:cNvCxnSpPr/>
          <p:nvPr/>
        </p:nvCxnSpPr>
        <p:spPr>
          <a:xfrm>
            <a:off x="2391128" y="1290911"/>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 xmlns:a16="http://schemas.microsoft.com/office/drawing/2014/main" id="{4953829E-C6DA-48D2-8DC5-EF64EAE3207F}"/>
              </a:ext>
            </a:extLst>
          </p:cNvPr>
          <p:cNvCxnSpPr/>
          <p:nvPr/>
        </p:nvCxnSpPr>
        <p:spPr>
          <a:xfrm>
            <a:off x="4985415" y="1290911"/>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 xmlns:a16="http://schemas.microsoft.com/office/drawing/2014/main" id="{07C1201A-04E8-47D7-86D6-9CA78E7C5AD4}"/>
              </a:ext>
            </a:extLst>
          </p:cNvPr>
          <p:cNvCxnSpPr/>
          <p:nvPr/>
        </p:nvCxnSpPr>
        <p:spPr>
          <a:xfrm>
            <a:off x="7479309" y="1249427"/>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 xmlns:a16="http://schemas.microsoft.com/office/drawing/2014/main" id="{F8EE4D70-13B7-4B89-AA85-5783C9698449}"/>
              </a:ext>
            </a:extLst>
          </p:cNvPr>
          <p:cNvCxnSpPr/>
          <p:nvPr/>
        </p:nvCxnSpPr>
        <p:spPr>
          <a:xfrm>
            <a:off x="9863927" y="1299340"/>
            <a:ext cx="0" cy="5426609"/>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 xmlns:a16="http://schemas.microsoft.com/office/drawing/2014/main" id="{9DDDC457-42EC-4CB3-9CD0-6ABB1328E2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28133" y="7483"/>
            <a:ext cx="2163867" cy="475840"/>
          </a:xfrm>
          <a:prstGeom prst="rect">
            <a:avLst/>
          </a:prstGeom>
        </p:spPr>
      </p:pic>
      <p:sp>
        <p:nvSpPr>
          <p:cNvPr id="32" name="CuadroTexto 31">
            <a:extLst>
              <a:ext uri="{FF2B5EF4-FFF2-40B4-BE49-F238E27FC236}">
                <a16:creationId xmlns="" xmlns:a16="http://schemas.microsoft.com/office/drawing/2014/main" id="{BB998D7D-4C17-490F-9BFE-D5C92785D0A5}"/>
              </a:ext>
            </a:extLst>
          </p:cNvPr>
          <p:cNvSpPr txBox="1"/>
          <p:nvPr/>
        </p:nvSpPr>
        <p:spPr>
          <a:xfrm>
            <a:off x="1417983" y="17001"/>
            <a:ext cx="9356033" cy="707886"/>
          </a:xfrm>
          <a:prstGeom prst="rect">
            <a:avLst/>
          </a:prstGeom>
          <a:noFill/>
        </p:spPr>
        <p:txBody>
          <a:bodyPr wrap="square" rtlCol="0">
            <a:spAutoFit/>
          </a:bodyPr>
          <a:lstStyle/>
          <a:p>
            <a:pPr algn="ctr"/>
            <a:r>
              <a:rPr lang="es-MX" sz="4000" b="1" dirty="0">
                <a:solidFill>
                  <a:srgbClr val="0C53A7"/>
                </a:solidFill>
              </a:rPr>
              <a:t>Pasos a seguir por el Equipo RIE</a:t>
            </a:r>
          </a:p>
        </p:txBody>
      </p:sp>
    </p:spTree>
    <p:extLst>
      <p:ext uri="{BB962C8B-B14F-4D97-AF65-F5344CB8AC3E}">
        <p14:creationId xmlns:p14="http://schemas.microsoft.com/office/powerpoint/2010/main" val="413481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828260" y="117816"/>
            <a:ext cx="10535479" cy="707886"/>
          </a:xfrm>
          <a:prstGeom prst="rect">
            <a:avLst/>
          </a:prstGeom>
          <a:noFill/>
        </p:spPr>
        <p:txBody>
          <a:bodyPr wrap="square" rtlCol="0">
            <a:spAutoFit/>
          </a:bodyPr>
          <a:lstStyle/>
          <a:p>
            <a:pPr algn="ctr"/>
            <a:r>
              <a:rPr lang="es-MX" sz="4000" b="1" dirty="0">
                <a:solidFill>
                  <a:srgbClr val="0C53A7"/>
                </a:solidFill>
              </a:rPr>
              <a:t>1. Búsqueda de documentos de IIEE</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3" y="42244"/>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9113"/>
            <a:ext cx="2163867" cy="475840"/>
          </a:xfrm>
          <a:prstGeom prst="rect">
            <a:avLst/>
          </a:prstGeom>
        </p:spPr>
      </p:pic>
      <p:sp>
        <p:nvSpPr>
          <p:cNvPr id="3" name="CuadroTexto 2">
            <a:extLst>
              <a:ext uri="{FF2B5EF4-FFF2-40B4-BE49-F238E27FC236}">
                <a16:creationId xmlns="" xmlns:a16="http://schemas.microsoft.com/office/drawing/2014/main" id="{4333FE03-F71A-48F6-83D3-7CFADB4124F1}"/>
              </a:ext>
            </a:extLst>
          </p:cNvPr>
          <p:cNvSpPr txBox="1"/>
          <p:nvPr/>
        </p:nvSpPr>
        <p:spPr>
          <a:xfrm>
            <a:off x="47231" y="956656"/>
            <a:ext cx="12097536" cy="4093428"/>
          </a:xfrm>
          <a:prstGeom prst="rect">
            <a:avLst/>
          </a:prstGeom>
          <a:noFill/>
        </p:spPr>
        <p:txBody>
          <a:bodyPr wrap="square" rtlCol="0">
            <a:spAutoFit/>
          </a:bodyPr>
          <a:lstStyle/>
          <a:p>
            <a:pPr algn="just">
              <a:spcAft>
                <a:spcPts val="1200"/>
              </a:spcAft>
            </a:pPr>
            <a:r>
              <a:rPr lang="es-PE" sz="3000" dirty="0"/>
              <a:t>El Equipo RIE acopia los documentos que sustentan la existencia y las características esenciales de las IIEE. Para ello, debe </a:t>
            </a:r>
            <a:r>
              <a:rPr lang="es-PE" sz="3000" b="1" dirty="0">
                <a:solidFill>
                  <a:schemeClr val="accent5"/>
                </a:solidFill>
              </a:rPr>
              <a:t>solicitarlos al área correspondiente de su entidad o a las IGED que </a:t>
            </a:r>
            <a:r>
              <a:rPr lang="es-PE" sz="3000" dirty="0"/>
              <a:t>generaron dichos documentos o que participaron de su emisión.</a:t>
            </a:r>
          </a:p>
          <a:p>
            <a:pPr algn="just">
              <a:spcAft>
                <a:spcPts val="1200"/>
              </a:spcAft>
            </a:pPr>
            <a:r>
              <a:rPr lang="es-PE" sz="3000" dirty="0"/>
              <a:t>Por último, de no obtenerlos por ese medio, se deberá </a:t>
            </a:r>
            <a:r>
              <a:rPr lang="es-PE" sz="3000" b="1" dirty="0">
                <a:solidFill>
                  <a:schemeClr val="accent5"/>
                </a:solidFill>
              </a:rPr>
              <a:t>solicitar a los propios administrados</a:t>
            </a:r>
            <a:r>
              <a:rPr lang="es-PE" sz="3000" dirty="0"/>
              <a:t>.</a:t>
            </a:r>
          </a:p>
          <a:p>
            <a:pPr algn="just">
              <a:spcAft>
                <a:spcPts val="1200"/>
              </a:spcAft>
            </a:pPr>
            <a:r>
              <a:rPr lang="es-PE" sz="3000" dirty="0"/>
              <a:t>Estas búsquedas deben evidenciarse en oficios o memorándums enviados y las respuestas de las áreas o entidades sobre los mismos.</a:t>
            </a:r>
          </a:p>
        </p:txBody>
      </p:sp>
      <p:sp>
        <p:nvSpPr>
          <p:cNvPr id="4" name="CuadroTexto 3">
            <a:extLst>
              <a:ext uri="{FF2B5EF4-FFF2-40B4-BE49-F238E27FC236}">
                <a16:creationId xmlns="" xmlns:a16="http://schemas.microsoft.com/office/drawing/2014/main" id="{9D1078C5-FA6E-4BD5-BA45-5683D17F4CD8}"/>
              </a:ext>
            </a:extLst>
          </p:cNvPr>
          <p:cNvSpPr txBox="1"/>
          <p:nvPr/>
        </p:nvSpPr>
        <p:spPr>
          <a:xfrm>
            <a:off x="7471386" y="4907736"/>
            <a:ext cx="2427987" cy="1938992"/>
          </a:xfrm>
          <a:prstGeom prst="rect">
            <a:avLst/>
          </a:prstGeom>
          <a:noFill/>
        </p:spPr>
        <p:txBody>
          <a:bodyPr wrap="square" rtlCol="0">
            <a:spAutoFit/>
          </a:bodyPr>
          <a:lstStyle/>
          <a:p>
            <a:pPr marL="514350" indent="-514350">
              <a:buAutoNum type="arabicPeriod"/>
            </a:pPr>
            <a:r>
              <a:rPr lang="es-PE" sz="3000" b="1" dirty="0">
                <a:solidFill>
                  <a:schemeClr val="accent2">
                    <a:lumMod val="75000"/>
                  </a:schemeClr>
                </a:solidFill>
              </a:rPr>
              <a:t>UGEL</a:t>
            </a:r>
          </a:p>
          <a:p>
            <a:pPr marL="514350" indent="-514350">
              <a:buAutoNum type="arabicPeriod"/>
            </a:pPr>
            <a:r>
              <a:rPr lang="es-PE" sz="3000" b="1" dirty="0">
                <a:solidFill>
                  <a:schemeClr val="accent2">
                    <a:lumMod val="75000"/>
                  </a:schemeClr>
                </a:solidFill>
              </a:rPr>
              <a:t>DRE o GRE</a:t>
            </a:r>
          </a:p>
          <a:p>
            <a:pPr marL="514350" indent="-514350">
              <a:buAutoNum type="arabicPeriod"/>
            </a:pPr>
            <a:r>
              <a:rPr lang="es-PE" sz="3000" b="1" dirty="0">
                <a:solidFill>
                  <a:schemeClr val="accent2">
                    <a:lumMod val="75000"/>
                  </a:schemeClr>
                </a:solidFill>
              </a:rPr>
              <a:t>MINEDU</a:t>
            </a:r>
          </a:p>
          <a:p>
            <a:pPr marL="514350" indent="-514350">
              <a:buAutoNum type="arabicPeriod"/>
            </a:pPr>
            <a:r>
              <a:rPr lang="es-PE" sz="3000" b="1" dirty="0">
                <a:solidFill>
                  <a:schemeClr val="accent2">
                    <a:lumMod val="75000"/>
                  </a:schemeClr>
                </a:solidFill>
              </a:rPr>
              <a:t>IIEE</a:t>
            </a:r>
          </a:p>
        </p:txBody>
      </p:sp>
      <p:pic>
        <p:nvPicPr>
          <p:cNvPr id="8" name="Gráfico 7" descr="Usuarios">
            <a:extLst>
              <a:ext uri="{FF2B5EF4-FFF2-40B4-BE49-F238E27FC236}">
                <a16:creationId xmlns="" xmlns:a16="http://schemas.microsoft.com/office/drawing/2014/main" id="{B5E3A072-5EB2-4493-88FD-245F3EFEEC9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11466" b="17053"/>
          <a:stretch/>
        </p:blipFill>
        <p:spPr>
          <a:xfrm>
            <a:off x="2017095" y="4997814"/>
            <a:ext cx="1790469" cy="1279836"/>
          </a:xfrm>
          <a:prstGeom prst="rect">
            <a:avLst/>
          </a:prstGeom>
        </p:spPr>
      </p:pic>
      <p:sp>
        <p:nvSpPr>
          <p:cNvPr id="17" name="CuadroTexto 16">
            <a:extLst>
              <a:ext uri="{FF2B5EF4-FFF2-40B4-BE49-F238E27FC236}">
                <a16:creationId xmlns="" xmlns:a16="http://schemas.microsoft.com/office/drawing/2014/main" id="{B7FA308C-BA9D-43EF-A0DE-EC5961BFD27D}"/>
              </a:ext>
            </a:extLst>
          </p:cNvPr>
          <p:cNvSpPr txBox="1"/>
          <p:nvPr/>
        </p:nvSpPr>
        <p:spPr>
          <a:xfrm>
            <a:off x="1961470" y="6238797"/>
            <a:ext cx="1974425" cy="553998"/>
          </a:xfrm>
          <a:prstGeom prst="rect">
            <a:avLst/>
          </a:prstGeom>
          <a:noFill/>
        </p:spPr>
        <p:txBody>
          <a:bodyPr wrap="square" rtlCol="0">
            <a:spAutoFit/>
          </a:bodyPr>
          <a:lstStyle/>
          <a:p>
            <a:r>
              <a:rPr lang="es-PE" sz="3000" b="1" dirty="0">
                <a:solidFill>
                  <a:srgbClr val="0070C0"/>
                </a:solidFill>
              </a:rPr>
              <a:t>Equipo RIE</a:t>
            </a:r>
          </a:p>
        </p:txBody>
      </p:sp>
      <p:pic>
        <p:nvPicPr>
          <p:cNvPr id="7" name="Imagen 6">
            <a:extLst>
              <a:ext uri="{FF2B5EF4-FFF2-40B4-BE49-F238E27FC236}">
                <a16:creationId xmlns="" xmlns:a16="http://schemas.microsoft.com/office/drawing/2014/main" id="{3BD0B4A6-89A2-497F-B902-9A58583B639D}"/>
              </a:ext>
            </a:extLst>
          </p:cNvPr>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t="20615" b="19369"/>
          <a:stretch/>
        </p:blipFill>
        <p:spPr>
          <a:xfrm>
            <a:off x="4684689" y="5204910"/>
            <a:ext cx="2132453" cy="1279836"/>
          </a:xfrm>
          <a:prstGeom prst="rect">
            <a:avLst/>
          </a:prstGeom>
        </p:spPr>
      </p:pic>
    </p:spTree>
    <p:extLst>
      <p:ext uri="{BB962C8B-B14F-4D97-AF65-F5344CB8AC3E}">
        <p14:creationId xmlns:p14="http://schemas.microsoft.com/office/powerpoint/2010/main" val="394695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828260" y="169350"/>
            <a:ext cx="10535479" cy="707886"/>
          </a:xfrm>
          <a:prstGeom prst="rect">
            <a:avLst/>
          </a:prstGeom>
          <a:noFill/>
        </p:spPr>
        <p:txBody>
          <a:bodyPr wrap="square" rtlCol="0">
            <a:spAutoFit/>
          </a:bodyPr>
          <a:lstStyle/>
          <a:p>
            <a:pPr algn="ctr"/>
            <a:r>
              <a:rPr lang="es-MX" sz="4000" b="1" dirty="0">
                <a:solidFill>
                  <a:srgbClr val="0C53A7"/>
                </a:solidFill>
              </a:rPr>
              <a:t>2. Análisis y evaluación</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8" name="CuadroTexto 7">
            <a:extLst>
              <a:ext uri="{FF2B5EF4-FFF2-40B4-BE49-F238E27FC236}">
                <a16:creationId xmlns="" xmlns:a16="http://schemas.microsoft.com/office/drawing/2014/main" id="{379A6FF2-1DFA-4A13-92C5-EFBC35D52238}"/>
              </a:ext>
            </a:extLst>
          </p:cNvPr>
          <p:cNvSpPr txBox="1"/>
          <p:nvPr/>
        </p:nvSpPr>
        <p:spPr>
          <a:xfrm>
            <a:off x="0" y="1192177"/>
            <a:ext cx="12192000" cy="3785652"/>
          </a:xfrm>
          <a:prstGeom prst="rect">
            <a:avLst/>
          </a:prstGeom>
          <a:noFill/>
        </p:spPr>
        <p:txBody>
          <a:bodyPr wrap="square" rtlCol="0">
            <a:spAutoFit/>
          </a:bodyPr>
          <a:lstStyle/>
          <a:p>
            <a:pPr marL="514350" indent="-514350" algn="just">
              <a:spcAft>
                <a:spcPts val="1200"/>
              </a:spcAft>
              <a:buFont typeface="Arial" panose="020B0604020202020204" pitchFamily="34" charset="0"/>
              <a:buChar char="•"/>
            </a:pPr>
            <a:r>
              <a:rPr lang="es-PE" sz="3000" b="1" dirty="0">
                <a:solidFill>
                  <a:schemeClr val="accent5"/>
                </a:solidFill>
              </a:rPr>
              <a:t>Revisar los documentos</a:t>
            </a:r>
            <a:r>
              <a:rPr lang="es-PE" sz="3000" dirty="0"/>
              <a:t> que sustentan la creación o autorización de las IIEE, así como, los que dan cuenta de su funcionamiento.</a:t>
            </a:r>
          </a:p>
          <a:p>
            <a:pPr marL="514350" indent="-514350" algn="just">
              <a:spcAft>
                <a:spcPts val="1200"/>
              </a:spcAft>
              <a:buFont typeface="Arial" panose="020B0604020202020204" pitchFamily="34" charset="0"/>
              <a:buChar char="•"/>
            </a:pPr>
            <a:r>
              <a:rPr lang="es-PE" sz="3000" dirty="0"/>
              <a:t>Para ello, los actos resolutivos o documentación </a:t>
            </a:r>
            <a:r>
              <a:rPr lang="es-PE" sz="3000" dirty="0" err="1"/>
              <a:t>sustentatoria</a:t>
            </a:r>
            <a:r>
              <a:rPr lang="es-PE" sz="3000" dirty="0"/>
              <a:t> debe </a:t>
            </a:r>
            <a:r>
              <a:rPr lang="es-PE" sz="3000" b="1" dirty="0">
                <a:solidFill>
                  <a:schemeClr val="accent5"/>
                </a:solidFill>
              </a:rPr>
              <a:t>analizarse bajo el marco legal vigente </a:t>
            </a:r>
            <a:r>
              <a:rPr lang="es-PE" sz="3000" dirty="0"/>
              <a:t>en su emisión.</a:t>
            </a:r>
          </a:p>
          <a:p>
            <a:pPr marL="514350" indent="-514350" algn="just">
              <a:spcAft>
                <a:spcPts val="1200"/>
              </a:spcAft>
              <a:buFont typeface="Arial" panose="020B0604020202020204" pitchFamily="34" charset="0"/>
              <a:buChar char="•"/>
            </a:pPr>
            <a:r>
              <a:rPr lang="es-PE" sz="3000" dirty="0"/>
              <a:t>También debe </a:t>
            </a:r>
            <a:r>
              <a:rPr lang="es-PE" sz="3000" b="1" dirty="0">
                <a:solidFill>
                  <a:schemeClr val="accent5"/>
                </a:solidFill>
              </a:rPr>
              <a:t>revisarse la información recogida en las visitas a las IIEE</a:t>
            </a:r>
            <a:r>
              <a:rPr lang="es-PE" sz="3000" dirty="0"/>
              <a:t>, cuando hayan sido necesarias.</a:t>
            </a:r>
          </a:p>
          <a:p>
            <a:pPr marL="514350" indent="-514350" algn="just">
              <a:spcAft>
                <a:spcPts val="1200"/>
              </a:spcAft>
              <a:buFont typeface="Arial" panose="020B0604020202020204" pitchFamily="34" charset="0"/>
              <a:buChar char="•"/>
            </a:pPr>
            <a:r>
              <a:rPr lang="es-PE" sz="3000" dirty="0"/>
              <a:t>Concluir con la identificación de la IIEE.</a:t>
            </a:r>
          </a:p>
        </p:txBody>
      </p:sp>
      <p:sp>
        <p:nvSpPr>
          <p:cNvPr id="10" name="CuadroTexto 9">
            <a:extLst>
              <a:ext uri="{FF2B5EF4-FFF2-40B4-BE49-F238E27FC236}">
                <a16:creationId xmlns="" xmlns:a16="http://schemas.microsoft.com/office/drawing/2014/main" id="{D30F3295-51E5-4E97-83DD-C6C1FA945C2F}"/>
              </a:ext>
            </a:extLst>
          </p:cNvPr>
          <p:cNvSpPr txBox="1"/>
          <p:nvPr/>
        </p:nvSpPr>
        <p:spPr>
          <a:xfrm>
            <a:off x="0" y="4977829"/>
            <a:ext cx="10405270" cy="1938992"/>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s-PE" sz="3000" dirty="0"/>
              <a:t>En caso no se concluya con la identificación de IIEE porque la documentación sea insuficiente o resulte incoherente. El Equipo RIE deberá </a:t>
            </a:r>
            <a:r>
              <a:rPr lang="es-PE" sz="3000" b="1" dirty="0">
                <a:solidFill>
                  <a:schemeClr val="accent5"/>
                </a:solidFill>
              </a:rPr>
              <a:t>implementar las acciones que dentro del marco legal les permita corregir esa situación</a:t>
            </a:r>
            <a:r>
              <a:rPr lang="es-PE" sz="3000" dirty="0"/>
              <a:t>.</a:t>
            </a:r>
          </a:p>
        </p:txBody>
      </p:sp>
    </p:spTree>
    <p:extLst>
      <p:ext uri="{BB962C8B-B14F-4D97-AF65-F5344CB8AC3E}">
        <p14:creationId xmlns:p14="http://schemas.microsoft.com/office/powerpoint/2010/main" val="36274680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12414</TotalTime>
  <Words>1602</Words>
  <Application>Microsoft Office PowerPoint</Application>
  <PresentationFormat>Panorámica</PresentationFormat>
  <Paragraphs>186</Paragraphs>
  <Slides>22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DERZU ANDRES MEGO LOPEZ</dc:creator>
  <cp:lastModifiedBy>WALTER LEONIDAS LEON ROBLES</cp:lastModifiedBy>
  <cp:revision>1029</cp:revision>
  <cp:lastPrinted>2017-10-23T18:26:39Z</cp:lastPrinted>
  <dcterms:created xsi:type="dcterms:W3CDTF">2016-01-06T15:33:33Z</dcterms:created>
  <dcterms:modified xsi:type="dcterms:W3CDTF">2019-01-24T14:45:26Z</dcterms:modified>
</cp:coreProperties>
</file>